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64" r:id="rId5"/>
    <p:sldId id="282" r:id="rId6"/>
    <p:sldId id="274" r:id="rId7"/>
    <p:sldId id="260" r:id="rId8"/>
    <p:sldId id="269" r:id="rId9"/>
    <p:sldId id="281" r:id="rId10"/>
    <p:sldId id="266" r:id="rId11"/>
    <p:sldId id="279" r:id="rId12"/>
    <p:sldId id="262" r:id="rId13"/>
    <p:sldId id="280" r:id="rId14"/>
    <p:sldId id="267" r:id="rId15"/>
    <p:sldId id="283" r:id="rId16"/>
    <p:sldId id="284" r:id="rId17"/>
    <p:sldId id="268" r:id="rId18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charset="0"/>
      <p:regular r:id="rId25"/>
    </p:embeddedFont>
    <p:embeddedFont>
      <p:font typeface="Open Sans Bold Bold" panose="020B0604020202020204" charset="0"/>
      <p:regular r:id="rId26"/>
    </p:embeddedFont>
    <p:embeddedFont>
      <p:font typeface="Open Sans Extra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C40"/>
    <a:srgbClr val="FFF2C0"/>
    <a:srgbClr val="FFAB71"/>
    <a:srgbClr val="DCF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34" autoAdjust="0"/>
    <p:restoredTop sz="94622" autoAdjust="0"/>
  </p:normalViewPr>
  <p:slideViewPr>
    <p:cSldViewPr>
      <p:cViewPr varScale="1">
        <p:scale>
          <a:sx n="52" d="100"/>
          <a:sy n="52" d="100"/>
        </p:scale>
        <p:origin x="831" y="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nsh\Desktop\0%20Projects\Project%20BIP%20&amp;%20Freiheit\1%20Excel%20Project\Freedom%20&amp;%20BI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nsh\Desktop\0%20Projects\2)%20Project%20BIP%20&amp;%20Freiheit\1%20Excel%20Project\Freedom%20&amp;%20BI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nsh\Desktop\0%20Projects\2)%20Project%20BIP%20&amp;%20Freiheit\1%20Excel%20Project\Freedom%20&amp;%20BI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[Freedom &amp; BIP.xlsx]GDPPC by Freedom!PivotTable1</c:name>
    <c:fmtId val="8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4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4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4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620336698405994"/>
          <c:y val="6.2741078232524131E-2"/>
          <c:w val="0.71165098275883998"/>
          <c:h val="0.82650401955738495"/>
        </c:manualLayout>
      </c:layout>
      <c:lineChart>
        <c:grouping val="standard"/>
        <c:varyColors val="0"/>
        <c:ser>
          <c:idx val="0"/>
          <c:order val="0"/>
          <c:tx>
            <c:strRef>
              <c:f>'GDPPC by Freedom'!$B$1:$B$2</c:f>
              <c:strCache>
                <c:ptCount val="1"/>
                <c:pt idx="0">
                  <c:v>free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'GDPPC by Freedom'!$A$3:$A$32</c:f>
              <c:strCache>
                <c:ptCount val="30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  <c:pt idx="28">
                  <c:v>2020</c:v>
                </c:pt>
                <c:pt idx="29">
                  <c:v>2021</c:v>
                </c:pt>
              </c:strCache>
            </c:strRef>
          </c:cat>
          <c:val>
            <c:numRef>
              <c:f>'GDPPC by Freedom'!$B$3:$B$32</c:f>
              <c:numCache>
                <c:formatCode>General</c:formatCode>
                <c:ptCount val="30"/>
                <c:pt idx="0">
                  <c:v>10748.762369863012</c:v>
                </c:pt>
                <c:pt idx="1">
                  <c:v>11423.050928571431</c:v>
                </c:pt>
                <c:pt idx="2">
                  <c:v>11869.403123287673</c:v>
                </c:pt>
                <c:pt idx="3">
                  <c:v>12575.528540540543</c:v>
                </c:pt>
                <c:pt idx="4">
                  <c:v>12983.546337662337</c:v>
                </c:pt>
                <c:pt idx="5">
                  <c:v>13432.718848101267</c:v>
                </c:pt>
                <c:pt idx="6">
                  <c:v>13422.734105882349</c:v>
                </c:pt>
                <c:pt idx="7">
                  <c:v>14244.633602409638</c:v>
                </c:pt>
                <c:pt idx="8">
                  <c:v>15324.792261904766</c:v>
                </c:pt>
                <c:pt idx="9">
                  <c:v>15841.37306024096</c:v>
                </c:pt>
                <c:pt idx="10">
                  <c:v>15967.033465116278</c:v>
                </c:pt>
                <c:pt idx="11">
                  <c:v>16839.591317647064</c:v>
                </c:pt>
                <c:pt idx="12">
                  <c:v>18558.614755813956</c:v>
                </c:pt>
                <c:pt idx="13">
                  <c:v>19854.311011627909</c:v>
                </c:pt>
                <c:pt idx="14">
                  <c:v>20982.599318181823</c:v>
                </c:pt>
                <c:pt idx="15">
                  <c:v>22391.695704545458</c:v>
                </c:pt>
                <c:pt idx="16">
                  <c:v>23208.791356321843</c:v>
                </c:pt>
                <c:pt idx="17">
                  <c:v>22221.00301149426</c:v>
                </c:pt>
                <c:pt idx="18">
                  <c:v>23936.968452380941</c:v>
                </c:pt>
                <c:pt idx="19">
                  <c:v>24753.004571428588</c:v>
                </c:pt>
                <c:pt idx="20">
                  <c:v>24505.891206896555</c:v>
                </c:pt>
                <c:pt idx="21">
                  <c:v>25578.555435294122</c:v>
                </c:pt>
                <c:pt idx="22">
                  <c:v>26302.199465116268</c:v>
                </c:pt>
                <c:pt idx="23">
                  <c:v>27539.069666666666</c:v>
                </c:pt>
                <c:pt idx="24">
                  <c:v>27949.435494117664</c:v>
                </c:pt>
                <c:pt idx="25">
                  <c:v>28782.247813953494</c:v>
                </c:pt>
                <c:pt idx="26">
                  <c:v>30177.993500000004</c:v>
                </c:pt>
                <c:pt idx="27">
                  <c:v>32916.225246913586</c:v>
                </c:pt>
                <c:pt idx="28">
                  <c:v>32525.42082499999</c:v>
                </c:pt>
                <c:pt idx="29">
                  <c:v>36126.881740740755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1F-4FAE-8F88-4DA6DCA4C11B}"/>
            </c:ext>
          </c:extLst>
        </c:ser>
        <c:ser>
          <c:idx val="1"/>
          <c:order val="1"/>
          <c:tx>
            <c:strRef>
              <c:f>'GDPPC by Freedom'!$C$1:$C$2</c:f>
              <c:strCache>
                <c:ptCount val="1"/>
                <c:pt idx="0">
                  <c:v>partly free</c:v>
                </c:pt>
              </c:strCache>
            </c:strRef>
          </c:tx>
          <c:spPr>
            <a:ln w="34925" cap="rnd">
              <a:solidFill>
                <a:srgbClr val="FFC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'GDPPC by Freedom'!$A$3:$A$32</c:f>
              <c:strCache>
                <c:ptCount val="30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  <c:pt idx="28">
                  <c:v>2020</c:v>
                </c:pt>
                <c:pt idx="29">
                  <c:v>2021</c:v>
                </c:pt>
              </c:strCache>
            </c:strRef>
          </c:cat>
          <c:val>
            <c:numRef>
              <c:f>'GDPPC by Freedom'!$C$3:$C$32</c:f>
              <c:numCache>
                <c:formatCode>General</c:formatCode>
                <c:ptCount val="30"/>
                <c:pt idx="0">
                  <c:v>5821.1167464788741</c:v>
                </c:pt>
                <c:pt idx="1">
                  <c:v>5534.6194444444427</c:v>
                </c:pt>
                <c:pt idx="2">
                  <c:v>5315.1871639344254</c:v>
                </c:pt>
                <c:pt idx="3">
                  <c:v>5320.789677419355</c:v>
                </c:pt>
                <c:pt idx="4">
                  <c:v>5335.8425254237272</c:v>
                </c:pt>
                <c:pt idx="5">
                  <c:v>5592.2542931034486</c:v>
                </c:pt>
                <c:pt idx="6">
                  <c:v>5537.8863148148157</c:v>
                </c:pt>
                <c:pt idx="7">
                  <c:v>5434.1561379310351</c:v>
                </c:pt>
                <c:pt idx="8">
                  <c:v>5506.6891071428572</c:v>
                </c:pt>
                <c:pt idx="9">
                  <c:v>5908.2921228070181</c:v>
                </c:pt>
                <c:pt idx="10">
                  <c:v>6777.3579636363665</c:v>
                </c:pt>
                <c:pt idx="11">
                  <c:v>7002.2617090909089</c:v>
                </c:pt>
                <c:pt idx="12">
                  <c:v>7118.281444444443</c:v>
                </c:pt>
                <c:pt idx="13">
                  <c:v>7326.3611896551711</c:v>
                </c:pt>
                <c:pt idx="14">
                  <c:v>7519.1984827586184</c:v>
                </c:pt>
                <c:pt idx="15">
                  <c:v>7984.1708166666649</c:v>
                </c:pt>
                <c:pt idx="16">
                  <c:v>8262.4303387096788</c:v>
                </c:pt>
                <c:pt idx="17">
                  <c:v>7605.6251754385949</c:v>
                </c:pt>
                <c:pt idx="18">
                  <c:v>8200.8420338983051</c:v>
                </c:pt>
                <c:pt idx="19">
                  <c:v>8792.6782881355975</c:v>
                </c:pt>
                <c:pt idx="20">
                  <c:v>9874.0113157894739</c:v>
                </c:pt>
                <c:pt idx="21">
                  <c:v>10031.626741379308</c:v>
                </c:pt>
                <c:pt idx="22">
                  <c:v>10279.85274074074</c:v>
                </c:pt>
                <c:pt idx="23">
                  <c:v>10340.491631578947</c:v>
                </c:pt>
                <c:pt idx="24">
                  <c:v>10598.420982456139</c:v>
                </c:pt>
                <c:pt idx="25">
                  <c:v>10749.736053571429</c:v>
                </c:pt>
                <c:pt idx="26">
                  <c:v>11955.902421052635</c:v>
                </c:pt>
                <c:pt idx="27">
                  <c:v>12364.00350819672</c:v>
                </c:pt>
                <c:pt idx="28">
                  <c:v>11525.416087719292</c:v>
                </c:pt>
                <c:pt idx="29">
                  <c:v>13489.508203703703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1F-4FAE-8F88-4DA6DCA4C11B}"/>
            </c:ext>
          </c:extLst>
        </c:ser>
        <c:ser>
          <c:idx val="2"/>
          <c:order val="2"/>
          <c:tx>
            <c:strRef>
              <c:f>'GDPPC by Freedom'!$D$1:$D$2</c:f>
              <c:strCache>
                <c:ptCount val="1"/>
                <c:pt idx="0">
                  <c:v>not free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'GDPPC by Freedom'!$A$3:$A$32</c:f>
              <c:strCache>
                <c:ptCount val="30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  <c:pt idx="13">
                  <c:v>2005</c:v>
                </c:pt>
                <c:pt idx="14">
                  <c:v>2006</c:v>
                </c:pt>
                <c:pt idx="15">
                  <c:v>2007</c:v>
                </c:pt>
                <c:pt idx="16">
                  <c:v>2008</c:v>
                </c:pt>
                <c:pt idx="17">
                  <c:v>2009</c:v>
                </c:pt>
                <c:pt idx="18">
                  <c:v>2010</c:v>
                </c:pt>
                <c:pt idx="19">
                  <c:v>2011</c:v>
                </c:pt>
                <c:pt idx="20">
                  <c:v>2012</c:v>
                </c:pt>
                <c:pt idx="21">
                  <c:v>2013</c:v>
                </c:pt>
                <c:pt idx="22">
                  <c:v>2014</c:v>
                </c:pt>
                <c:pt idx="23">
                  <c:v>2015</c:v>
                </c:pt>
                <c:pt idx="24">
                  <c:v>2016</c:v>
                </c:pt>
                <c:pt idx="25">
                  <c:v>2017</c:v>
                </c:pt>
                <c:pt idx="26">
                  <c:v>2018</c:v>
                </c:pt>
                <c:pt idx="27">
                  <c:v>2019</c:v>
                </c:pt>
                <c:pt idx="28">
                  <c:v>2020</c:v>
                </c:pt>
                <c:pt idx="29">
                  <c:v>2021</c:v>
                </c:pt>
              </c:strCache>
            </c:strRef>
          </c:cat>
          <c:val>
            <c:numRef>
              <c:f>'GDPPC by Freedom'!$D$3:$D$32</c:f>
              <c:numCache>
                <c:formatCode>General</c:formatCode>
                <c:ptCount val="30"/>
                <c:pt idx="0">
                  <c:v>5390.921861111111</c:v>
                </c:pt>
                <c:pt idx="1">
                  <c:v>6459.439576923075</c:v>
                </c:pt>
                <c:pt idx="2">
                  <c:v>6844.4805098039214</c:v>
                </c:pt>
                <c:pt idx="3">
                  <c:v>7230.0427200000013</c:v>
                </c:pt>
                <c:pt idx="4">
                  <c:v>7568.5092400000012</c:v>
                </c:pt>
                <c:pt idx="5">
                  <c:v>8108.4475102040833</c:v>
                </c:pt>
                <c:pt idx="6">
                  <c:v>8522.7804893617031</c:v>
                </c:pt>
                <c:pt idx="7">
                  <c:v>8960.3203555555556</c:v>
                </c:pt>
                <c:pt idx="8">
                  <c:v>9479.6995434782584</c:v>
                </c:pt>
                <c:pt idx="9">
                  <c:v>9826.5661956521762</c:v>
                </c:pt>
                <c:pt idx="10">
                  <c:v>9299.8422608695655</c:v>
                </c:pt>
                <c:pt idx="11">
                  <c:v>9729.4373617021283</c:v>
                </c:pt>
                <c:pt idx="12">
                  <c:v>10855.485361702129</c:v>
                </c:pt>
                <c:pt idx="13">
                  <c:v>11826.415930232559</c:v>
                </c:pt>
                <c:pt idx="14">
                  <c:v>12797.501279069766</c:v>
                </c:pt>
                <c:pt idx="15">
                  <c:v>13546.048268292681</c:v>
                </c:pt>
                <c:pt idx="16">
                  <c:v>13364.968050000005</c:v>
                </c:pt>
                <c:pt idx="17">
                  <c:v>13533.784733333332</c:v>
                </c:pt>
                <c:pt idx="18">
                  <c:v>14435.313522727271</c:v>
                </c:pt>
                <c:pt idx="19">
                  <c:v>14728.907318181817</c:v>
                </c:pt>
                <c:pt idx="20">
                  <c:v>14928.750279069764</c:v>
                </c:pt>
                <c:pt idx="21">
                  <c:v>14983.804931818177</c:v>
                </c:pt>
                <c:pt idx="22">
                  <c:v>14871.740978723405</c:v>
                </c:pt>
                <c:pt idx="23">
                  <c:v>15095.612673913043</c:v>
                </c:pt>
                <c:pt idx="24">
                  <c:v>15456.447200000002</c:v>
                </c:pt>
                <c:pt idx="25">
                  <c:v>16238.082844444445</c:v>
                </c:pt>
                <c:pt idx="26">
                  <c:v>17121.195586956517</c:v>
                </c:pt>
                <c:pt idx="27">
                  <c:v>17432.082422222222</c:v>
                </c:pt>
                <c:pt idx="28">
                  <c:v>15683.668816326535</c:v>
                </c:pt>
                <c:pt idx="29">
                  <c:v>17224.186921568624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1F-4FAE-8F88-4DA6DCA4C1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>
              <a:solidFill>
                <a:schemeClr val="lt1">
                  <a:lumMod val="95000"/>
                  <a:alpha val="54000"/>
                </a:schemeClr>
              </a:solidFill>
              <a:prstDash val="dash"/>
            </a:ln>
            <a:effectLst/>
          </c:spPr>
        </c:hiLowLines>
        <c:smooth val="0"/>
        <c:axId val="1184609736"/>
        <c:axId val="424710864"/>
      </c:lineChart>
      <c:catAx>
        <c:axId val="118460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4710864"/>
        <c:crosses val="autoZero"/>
        <c:auto val="1"/>
        <c:lblAlgn val="ctr"/>
        <c:lblOffset val="100"/>
        <c:noMultiLvlLbl val="0"/>
      </c:catAx>
      <c:valAx>
        <c:axId val="42471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cap="none" baseline="0" dirty="0">
                    <a:solidFill>
                      <a:sysClr val="window" lastClr="FFFFFF">
                        <a:lumMod val="85000"/>
                      </a:sysClr>
                    </a:solidFill>
                  </a:rPr>
                  <a:t>International $ </a:t>
                </a:r>
              </a:p>
              <a:p>
                <a:pPr>
                  <a:defRPr sz="1600"/>
                </a:pPr>
                <a:r>
                  <a:rPr lang="en-US" sz="1800" b="1" i="0" u="none" strike="noStrike" kern="1200" cap="none" baseline="0" dirty="0">
                    <a:solidFill>
                      <a:sysClr val="window" lastClr="FFFFFF">
                        <a:lumMod val="85000"/>
                      </a:sysClr>
                    </a:solidFill>
                  </a:rPr>
                  <a:t>(Purchasing Power </a:t>
                </a:r>
                <a:r>
                  <a:rPr lang="en-US" sz="1800" b="1" i="0" u="none" strike="noStrike" kern="1200" cap="none" baseline="0" dirty="0" err="1">
                    <a:solidFill>
                      <a:sysClr val="window" lastClr="FFFFFF">
                        <a:lumMod val="85000"/>
                      </a:sysClr>
                    </a:solidFill>
                  </a:rPr>
                  <a:t>Partiy</a:t>
                </a:r>
                <a:r>
                  <a:rPr lang="en-US" sz="1800" b="1" i="0" u="none" strike="noStrike" kern="1200" cap="none" baseline="0" dirty="0">
                    <a:solidFill>
                      <a:sysClr val="window" lastClr="FFFFFF">
                        <a:lumMod val="85000"/>
                      </a:sysClr>
                    </a:solidFill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7.9614500334259358E-3"/>
              <c:y val="0.328435868847472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84609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11448479012062"/>
          <c:y val="0.40494897035045446"/>
          <c:w val="0.16901234917577748"/>
          <c:h val="0.133430143000676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4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4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4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767163043989218"/>
          <c:y val="7.0623387116938219E-2"/>
          <c:w val="0.70607015633207526"/>
          <c:h val="0.81862163556376721"/>
        </c:manualLayout>
      </c:layout>
      <c:lineChart>
        <c:grouping val="standard"/>
        <c:varyColors val="0"/>
        <c:ser>
          <c:idx val="0"/>
          <c:order val="0"/>
          <c:tx>
            <c:v>freedom decreased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Lit>
              <c:ptCount val="30"/>
              <c:pt idx="0">
                <c:v>1992</c:v>
              </c:pt>
              <c:pt idx="1">
                <c:v>1993</c:v>
              </c:pt>
              <c:pt idx="2">
                <c:v>1994</c:v>
              </c:pt>
              <c:pt idx="3">
                <c:v>1995</c:v>
              </c:pt>
              <c:pt idx="4">
                <c:v>1996</c:v>
              </c:pt>
              <c:pt idx="5">
                <c:v>1997</c:v>
              </c:pt>
              <c:pt idx="6">
                <c:v>1998</c:v>
              </c:pt>
              <c:pt idx="7">
                <c:v>1999</c:v>
              </c:pt>
              <c:pt idx="8">
                <c:v>2000</c:v>
              </c:pt>
              <c:pt idx="9">
                <c:v>2001</c:v>
              </c:pt>
              <c:pt idx="10">
                <c:v>2002</c:v>
              </c:pt>
              <c:pt idx="11">
                <c:v>2003</c:v>
              </c:pt>
              <c:pt idx="12">
                <c:v>2004</c:v>
              </c:pt>
              <c:pt idx="13">
                <c:v>2005</c:v>
              </c:pt>
              <c:pt idx="14">
                <c:v>2006</c:v>
              </c:pt>
              <c:pt idx="15">
                <c:v>2007</c:v>
              </c:pt>
              <c:pt idx="16">
                <c:v>2008</c:v>
              </c:pt>
              <c:pt idx="17">
                <c:v>2009</c:v>
              </c:pt>
              <c:pt idx="18">
                <c:v>2010</c:v>
              </c:pt>
              <c:pt idx="19">
                <c:v>2011</c:v>
              </c:pt>
              <c:pt idx="20">
                <c:v>2012</c:v>
              </c:pt>
              <c:pt idx="21">
                <c:v>2013</c:v>
              </c:pt>
              <c:pt idx="22">
                <c:v>2014</c:v>
              </c:pt>
              <c:pt idx="23">
                <c:v>2015</c:v>
              </c:pt>
              <c:pt idx="24">
                <c:v>2016</c:v>
              </c:pt>
              <c:pt idx="25">
                <c:v>2017</c:v>
              </c:pt>
              <c:pt idx="26">
                <c:v>2018</c:v>
              </c:pt>
              <c:pt idx="27">
                <c:v>2019</c:v>
              </c:pt>
              <c:pt idx="28">
                <c:v>2020</c:v>
              </c:pt>
              <c:pt idx="29">
                <c:v>2021</c:v>
              </c:pt>
            </c:strLit>
          </c:cat>
          <c:val>
            <c:numLit>
              <c:formatCode>General</c:formatCode>
              <c:ptCount val="30"/>
              <c:pt idx="0">
                <c:v>6659.2748529411783</c:v>
              </c:pt>
              <c:pt idx="1">
                <c:v>6756.2453823529431</c:v>
              </c:pt>
              <c:pt idx="2">
                <c:v>6876.0699117647046</c:v>
              </c:pt>
              <c:pt idx="3">
                <c:v>7020.4158529411752</c:v>
              </c:pt>
              <c:pt idx="4">
                <c:v>7278.0664117647048</c:v>
              </c:pt>
              <c:pt idx="5">
                <c:v>7587.5300882352949</c:v>
              </c:pt>
              <c:pt idx="6">
                <c:v>7650.790852941177</c:v>
              </c:pt>
              <c:pt idx="7">
                <c:v>7708.9955588235289</c:v>
              </c:pt>
              <c:pt idx="8">
                <c:v>8351.838499999998</c:v>
              </c:pt>
              <c:pt idx="9">
                <c:v>8539.2945294117617</c:v>
              </c:pt>
              <c:pt idx="10">
                <c:v>8619.4324411764701</c:v>
              </c:pt>
              <c:pt idx="11">
                <c:v>8909.1732647058834</c:v>
              </c:pt>
              <c:pt idx="12">
                <c:v>9474.5735588235275</c:v>
              </c:pt>
              <c:pt idx="13">
                <c:v>9945.475088235291</c:v>
              </c:pt>
              <c:pt idx="14">
                <c:v>10337.119735294118</c:v>
              </c:pt>
              <c:pt idx="15">
                <c:v>10588.709823529412</c:v>
              </c:pt>
              <c:pt idx="16">
                <c:v>10656.778352941179</c:v>
              </c:pt>
              <c:pt idx="17">
                <c:v>10476.479617647057</c:v>
              </c:pt>
              <c:pt idx="18">
                <c:v>10905.827911764705</c:v>
              </c:pt>
              <c:pt idx="19">
                <c:v>11395.894647058823</c:v>
              </c:pt>
              <c:pt idx="20">
                <c:v>11831.209705882351</c:v>
              </c:pt>
              <c:pt idx="21">
                <c:v>12276.405411764703</c:v>
              </c:pt>
              <c:pt idx="22">
                <c:v>12610.680617647056</c:v>
              </c:pt>
              <c:pt idx="23">
                <c:v>12810.145999999995</c:v>
              </c:pt>
              <c:pt idx="24">
                <c:v>12951.888911764705</c:v>
              </c:pt>
              <c:pt idx="25">
                <c:v>13254.551705882357</c:v>
              </c:pt>
              <c:pt idx="26">
                <c:v>14075.040529411766</c:v>
              </c:pt>
              <c:pt idx="27">
                <c:v>14817.313705882354</c:v>
              </c:pt>
              <c:pt idx="28">
                <c:v>14323.475235294116</c:v>
              </c:pt>
              <c:pt idx="29">
                <c:v>15765.21855882353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488B-41C5-AF68-66B0F5140A28}"/>
            </c:ext>
          </c:extLst>
        </c:ser>
        <c:ser>
          <c:idx val="1"/>
          <c:order val="1"/>
          <c:tx>
            <c:v>freedom increased</c:v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Lit>
              <c:ptCount val="30"/>
              <c:pt idx="0">
                <c:v>1992</c:v>
              </c:pt>
              <c:pt idx="1">
                <c:v>1993</c:v>
              </c:pt>
              <c:pt idx="2">
                <c:v>1994</c:v>
              </c:pt>
              <c:pt idx="3">
                <c:v>1995</c:v>
              </c:pt>
              <c:pt idx="4">
                <c:v>1996</c:v>
              </c:pt>
              <c:pt idx="5">
                <c:v>1997</c:v>
              </c:pt>
              <c:pt idx="6">
                <c:v>1998</c:v>
              </c:pt>
              <c:pt idx="7">
                <c:v>1999</c:v>
              </c:pt>
              <c:pt idx="8">
                <c:v>2000</c:v>
              </c:pt>
              <c:pt idx="9">
                <c:v>2001</c:v>
              </c:pt>
              <c:pt idx="10">
                <c:v>2002</c:v>
              </c:pt>
              <c:pt idx="11">
                <c:v>2003</c:v>
              </c:pt>
              <c:pt idx="12">
                <c:v>2004</c:v>
              </c:pt>
              <c:pt idx="13">
                <c:v>2005</c:v>
              </c:pt>
              <c:pt idx="14">
                <c:v>2006</c:v>
              </c:pt>
              <c:pt idx="15">
                <c:v>2007</c:v>
              </c:pt>
              <c:pt idx="16">
                <c:v>2008</c:v>
              </c:pt>
              <c:pt idx="17">
                <c:v>2009</c:v>
              </c:pt>
              <c:pt idx="18">
                <c:v>2010</c:v>
              </c:pt>
              <c:pt idx="19">
                <c:v>2011</c:v>
              </c:pt>
              <c:pt idx="20">
                <c:v>2012</c:v>
              </c:pt>
              <c:pt idx="21">
                <c:v>2013</c:v>
              </c:pt>
              <c:pt idx="22">
                <c:v>2014</c:v>
              </c:pt>
              <c:pt idx="23">
                <c:v>2015</c:v>
              </c:pt>
              <c:pt idx="24">
                <c:v>2016</c:v>
              </c:pt>
              <c:pt idx="25">
                <c:v>2017</c:v>
              </c:pt>
              <c:pt idx="26">
                <c:v>2018</c:v>
              </c:pt>
              <c:pt idx="27">
                <c:v>2019</c:v>
              </c:pt>
              <c:pt idx="28">
                <c:v>2020</c:v>
              </c:pt>
              <c:pt idx="29">
                <c:v>2021</c:v>
              </c:pt>
            </c:strLit>
          </c:cat>
          <c:val>
            <c:numLit>
              <c:formatCode>General</c:formatCode>
              <c:ptCount val="30"/>
              <c:pt idx="0">
                <c:v>4601.799</c:v>
              </c:pt>
              <c:pt idx="1">
                <c:v>5112.3314545454541</c:v>
              </c:pt>
              <c:pt idx="2">
                <c:v>5345.0708636363624</c:v>
              </c:pt>
              <c:pt idx="3">
                <c:v>5635.779818181818</c:v>
              </c:pt>
              <c:pt idx="4">
                <c:v>6148.7620909090901</c:v>
              </c:pt>
              <c:pt idx="5">
                <c:v>6572.1789090909097</c:v>
              </c:pt>
              <c:pt idx="6">
                <c:v>6812.4652272727253</c:v>
              </c:pt>
              <c:pt idx="7">
                <c:v>7017.3339545454546</c:v>
              </c:pt>
              <c:pt idx="8">
                <c:v>7484.9814090909094</c:v>
              </c:pt>
              <c:pt idx="9">
                <c:v>7730.1514090909068</c:v>
              </c:pt>
              <c:pt idx="10">
                <c:v>8154.9816363636355</c:v>
              </c:pt>
              <c:pt idx="11">
                <c:v>8643.8529090909069</c:v>
              </c:pt>
              <c:pt idx="12">
                <c:v>9315.1723636363622</c:v>
              </c:pt>
              <c:pt idx="13">
                <c:v>10035.669</c:v>
              </c:pt>
              <c:pt idx="14">
                <c:v>11182.67809090909</c:v>
              </c:pt>
              <c:pt idx="15">
                <c:v>12266.906590909091</c:v>
              </c:pt>
              <c:pt idx="16">
                <c:v>12739.160318181819</c:v>
              </c:pt>
              <c:pt idx="17">
                <c:v>12151.227136363637</c:v>
              </c:pt>
              <c:pt idx="18">
                <c:v>12569.726863636366</c:v>
              </c:pt>
              <c:pt idx="19">
                <c:v>13426.139318181815</c:v>
              </c:pt>
              <c:pt idx="20">
                <c:v>14093.457999999997</c:v>
              </c:pt>
              <c:pt idx="21">
                <c:v>14689.677227272732</c:v>
              </c:pt>
              <c:pt idx="22">
                <c:v>15320.958863636362</c:v>
              </c:pt>
              <c:pt idx="23">
                <c:v>15811.551454545453</c:v>
              </c:pt>
              <c:pt idx="24">
                <c:v>16458.846636363636</c:v>
              </c:pt>
              <c:pt idx="25">
                <c:v>17419.465454545458</c:v>
              </c:pt>
              <c:pt idx="26">
                <c:v>18320.862045454545</c:v>
              </c:pt>
              <c:pt idx="27">
                <c:v>19624.447318181818</c:v>
              </c:pt>
              <c:pt idx="28">
                <c:v>18641.353227272728</c:v>
              </c:pt>
              <c:pt idx="29">
                <c:v>20949.605999999996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488B-41C5-AF68-66B0F5140A28}"/>
            </c:ext>
          </c:extLst>
        </c:ser>
        <c:ser>
          <c:idx val="2"/>
          <c:order val="2"/>
          <c:tx>
            <c:v>no change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Lit>
              <c:ptCount val="30"/>
              <c:pt idx="0">
                <c:v>1992</c:v>
              </c:pt>
              <c:pt idx="1">
                <c:v>1993</c:v>
              </c:pt>
              <c:pt idx="2">
                <c:v>1994</c:v>
              </c:pt>
              <c:pt idx="3">
                <c:v>1995</c:v>
              </c:pt>
              <c:pt idx="4">
                <c:v>1996</c:v>
              </c:pt>
              <c:pt idx="5">
                <c:v>1997</c:v>
              </c:pt>
              <c:pt idx="6">
                <c:v>1998</c:v>
              </c:pt>
              <c:pt idx="7">
                <c:v>1999</c:v>
              </c:pt>
              <c:pt idx="8">
                <c:v>2000</c:v>
              </c:pt>
              <c:pt idx="9">
                <c:v>2001</c:v>
              </c:pt>
              <c:pt idx="10">
                <c:v>2002</c:v>
              </c:pt>
              <c:pt idx="11">
                <c:v>2003</c:v>
              </c:pt>
              <c:pt idx="12">
                <c:v>2004</c:v>
              </c:pt>
              <c:pt idx="13">
                <c:v>2005</c:v>
              </c:pt>
              <c:pt idx="14">
                <c:v>2006</c:v>
              </c:pt>
              <c:pt idx="15">
                <c:v>2007</c:v>
              </c:pt>
              <c:pt idx="16">
                <c:v>2008</c:v>
              </c:pt>
              <c:pt idx="17">
                <c:v>2009</c:v>
              </c:pt>
              <c:pt idx="18">
                <c:v>2010</c:v>
              </c:pt>
              <c:pt idx="19">
                <c:v>2011</c:v>
              </c:pt>
              <c:pt idx="20">
                <c:v>2012</c:v>
              </c:pt>
              <c:pt idx="21">
                <c:v>2013</c:v>
              </c:pt>
              <c:pt idx="22">
                <c:v>2014</c:v>
              </c:pt>
              <c:pt idx="23">
                <c:v>2015</c:v>
              </c:pt>
              <c:pt idx="24">
                <c:v>2016</c:v>
              </c:pt>
              <c:pt idx="25">
                <c:v>2017</c:v>
              </c:pt>
              <c:pt idx="26">
                <c:v>2018</c:v>
              </c:pt>
              <c:pt idx="27">
                <c:v>2019</c:v>
              </c:pt>
              <c:pt idx="28">
                <c:v>2020</c:v>
              </c:pt>
              <c:pt idx="29">
                <c:v>2021</c:v>
              </c:pt>
            </c:strLit>
          </c:cat>
          <c:val>
            <c:numLit>
              <c:formatCode>General</c:formatCode>
              <c:ptCount val="30"/>
              <c:pt idx="0">
                <c:v>8639.3928130081313</c:v>
              </c:pt>
              <c:pt idx="1">
                <c:v>9152.0477642276401</c:v>
              </c:pt>
              <c:pt idx="2">
                <c:v>9522.2385772357775</c:v>
              </c:pt>
              <c:pt idx="3">
                <c:v>9962.7602195121981</c:v>
              </c:pt>
              <c:pt idx="4">
                <c:v>10359.259951219516</c:v>
              </c:pt>
              <c:pt idx="5">
                <c:v>10918.178373983739</c:v>
              </c:pt>
              <c:pt idx="6">
                <c:v>11317.637495934965</c:v>
              </c:pt>
              <c:pt idx="7">
                <c:v>11745.19863414634</c:v>
              </c:pt>
              <c:pt idx="8">
                <c:v>12463.954121951221</c:v>
              </c:pt>
              <c:pt idx="9">
                <c:v>12930.790243902438</c:v>
              </c:pt>
              <c:pt idx="10">
                <c:v>13366.68288617886</c:v>
              </c:pt>
              <c:pt idx="11">
                <c:v>13994.39265853659</c:v>
              </c:pt>
              <c:pt idx="12">
                <c:v>15447.807430894312</c:v>
              </c:pt>
              <c:pt idx="13">
                <c:v>16366.880666666664</c:v>
              </c:pt>
              <c:pt idx="14">
                <c:v>17477.379788617895</c:v>
              </c:pt>
              <c:pt idx="15">
                <c:v>18548.17127642277</c:v>
              </c:pt>
              <c:pt idx="16">
                <c:v>18905.238723577229</c:v>
              </c:pt>
              <c:pt idx="17">
                <c:v>18352.270674796746</c:v>
              </c:pt>
              <c:pt idx="18">
                <c:v>19120.918508196719</c:v>
              </c:pt>
              <c:pt idx="19">
                <c:v>19879.543462809914</c:v>
              </c:pt>
              <c:pt idx="20">
                <c:v>20259.736704918032</c:v>
              </c:pt>
              <c:pt idx="21">
                <c:v>20660.828163934442</c:v>
              </c:pt>
              <c:pt idx="22">
                <c:v>21227.475516393442</c:v>
              </c:pt>
              <c:pt idx="23">
                <c:v>21697.471262295079</c:v>
              </c:pt>
              <c:pt idx="24">
                <c:v>22139.936418032798</c:v>
              </c:pt>
              <c:pt idx="25">
                <c:v>22933.099532786895</c:v>
              </c:pt>
              <c:pt idx="26">
                <c:v>24075.714557377047</c:v>
              </c:pt>
              <c:pt idx="27">
                <c:v>25165.259295081953</c:v>
              </c:pt>
              <c:pt idx="28">
                <c:v>24071.101163934436</c:v>
              </c:pt>
              <c:pt idx="29">
                <c:v>27237.967622950819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488B-41C5-AF68-66B0F5140A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>
              <a:solidFill>
                <a:schemeClr val="lt1">
                  <a:lumMod val="95000"/>
                  <a:alpha val="54000"/>
                </a:schemeClr>
              </a:solidFill>
              <a:prstDash val="dash"/>
            </a:ln>
            <a:effectLst/>
          </c:spPr>
        </c:hiLowLines>
        <c:smooth val="0"/>
        <c:axId val="1184609736"/>
        <c:axId val="424710864"/>
      </c:lineChart>
      <c:catAx>
        <c:axId val="118460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5400000" spcFirstLastPara="1" vertOverflow="ellipsis" wrap="square" anchor="t" anchorCtr="0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471086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424710864"/>
        <c:scaling>
          <c:orientation val="minMax"/>
          <c:max val="3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cap="none" baseline="0" dirty="0">
                    <a:solidFill>
                      <a:sysClr val="window" lastClr="FFFFFF">
                        <a:lumMod val="85000"/>
                      </a:sysClr>
                    </a:solidFill>
                  </a:rPr>
                  <a:t>International $ </a:t>
                </a:r>
              </a:p>
              <a:p>
                <a:pPr>
                  <a:defRPr/>
                </a:pPr>
                <a:r>
                  <a:rPr lang="en-US" sz="1800" b="1" i="0" u="none" strike="noStrike" kern="1200" cap="none" baseline="0" dirty="0">
                    <a:solidFill>
                      <a:sysClr val="window" lastClr="FFFFFF">
                        <a:lumMod val="85000"/>
                      </a:sysClr>
                    </a:solidFill>
                  </a:rPr>
                  <a:t>(Purchasing Power </a:t>
                </a:r>
                <a:r>
                  <a:rPr lang="en-US" sz="1800" b="1" i="0" u="none" strike="noStrike" kern="1200" cap="none" baseline="0" dirty="0" err="1">
                    <a:solidFill>
                      <a:sysClr val="window" lastClr="FFFFFF">
                        <a:lumMod val="85000"/>
                      </a:sysClr>
                    </a:solidFill>
                  </a:rPr>
                  <a:t>Partiy</a:t>
                </a:r>
                <a:r>
                  <a:rPr lang="en-US" sz="1800" b="1" i="0" u="none" strike="noStrike" kern="1200" cap="none" baseline="0" dirty="0">
                    <a:solidFill>
                      <a:sysClr val="window" lastClr="FFFFFF">
                        <a:lumMod val="85000"/>
                      </a:sysClr>
                    </a:solidFill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1.2366197237911781E-2"/>
              <c:y val="0.362299910859910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84609736"/>
        <c:crosses val="autoZero"/>
        <c:crossBetween val="between"/>
        <c:majorUnit val="5000"/>
        <c:minorUnit val="1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570373398793698"/>
          <c:y val="0.39353745616349167"/>
          <c:w val="0.13779302016244915"/>
          <c:h val="0.205221963543001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 rot="-5400000" vert="horz"/>
    <a:lstStyle/>
    <a:p>
      <a:pPr>
        <a:defRPr/>
      </a:pPr>
      <a:endParaRPr lang="de-DE"/>
    </a:p>
  </c:txPr>
  <c:externalData r:id="rId3">
    <c:autoUpdate val="0"/>
  </c:externalData>
  <c:extLst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47875173691524"/>
          <c:y val="5.1669930962841122E-2"/>
          <c:w val="0.86121178786475217"/>
          <c:h val="0.81451646936611333"/>
        </c:manualLayout>
      </c:layout>
      <c:scatterChart>
        <c:scatterStyle val="lineMarker"/>
        <c:varyColors val="0"/>
        <c:ser>
          <c:idx val="0"/>
          <c:order val="0"/>
          <c:tx>
            <c:strRef>
              <c:f>'Human Dev Index'!$A$43</c:f>
              <c:strCache>
                <c:ptCount val="1"/>
                <c:pt idx="0">
                  <c:v>Free to Partly Free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6"/>
              </a:solidFill>
              <a:ln w="127000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'Human Dev Index'!$C$43</c:f>
              <c:numCache>
                <c:formatCode>0.00</c:formatCode>
                <c:ptCount val="1"/>
                <c:pt idx="0">
                  <c:v>5605.2277066666684</c:v>
                </c:pt>
              </c:numCache>
            </c:numRef>
          </c:xVal>
          <c:yVal>
            <c:numRef>
              <c:f>'Human Dev Index'!$B$43</c:f>
              <c:numCache>
                <c:formatCode>0.00</c:formatCode>
                <c:ptCount val="1"/>
                <c:pt idx="0">
                  <c:v>0.56304999887943263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D9-4309-940E-BFA86B476F94}"/>
            </c:ext>
          </c:extLst>
        </c:ser>
        <c:ser>
          <c:idx val="1"/>
          <c:order val="1"/>
          <c:tx>
            <c:strRef>
              <c:f>'Human Dev Index'!$A$44</c:f>
              <c:strCache>
                <c:ptCount val="1"/>
                <c:pt idx="0">
                  <c:v>Free to Unfree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6"/>
              </a:solidFill>
              <a:ln w="127000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A4382438-4C17-425D-A56D-96F69BAB9F6B}" type="SERIESNAME">
                      <a:rPr lang="en-US" sz="1400" b="1"/>
                      <a:pPr/>
                      <a:t>[SERIES NAME]</a:t>
                    </a:fld>
                    <a:endParaRPr lang="de-DE"/>
                  </a:p>
                </c:rich>
              </c:tx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3D9-4309-940E-BFA86B476F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'Human Dev Index'!$C$44</c:f>
              <c:numCache>
                <c:formatCode>0.00</c:formatCode>
                <c:ptCount val="1"/>
                <c:pt idx="0">
                  <c:v>1659.8956666666661</c:v>
                </c:pt>
              </c:numCache>
            </c:numRef>
          </c:xVal>
          <c:yVal>
            <c:numRef>
              <c:f>'Human Dev Index'!$B$44</c:f>
              <c:numCache>
                <c:formatCode>0.00</c:formatCode>
                <c:ptCount val="1"/>
                <c:pt idx="0">
                  <c:v>0.36133333394924799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D9-4309-940E-BFA86B476F94}"/>
            </c:ext>
          </c:extLst>
        </c:ser>
        <c:ser>
          <c:idx val="2"/>
          <c:order val="2"/>
          <c:tx>
            <c:strRef>
              <c:f>'Human Dev Index'!$A$45</c:f>
              <c:strCache>
                <c:ptCount val="1"/>
                <c:pt idx="0">
                  <c:v>Partly Free to Unfree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6"/>
              </a:solidFill>
              <a:ln w="127000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0"/>
              <c:layout>
                <c:manualLayout>
                  <c:x val="-4.4354838709677422E-2"/>
                  <c:y val="-2.5844433743805052E-2"/>
                </c:manualLayout>
              </c:layout>
              <c:tx>
                <c:rich>
                  <a:bodyPr/>
                  <a:lstStyle/>
                  <a:p>
                    <a:fld id="{5DCBBC84-86A6-45D5-8224-3C35433FEE55}" type="SERIESNAME">
                      <a:rPr lang="en-US" sz="1400" b="1"/>
                      <a:pPr/>
                      <a:t>[SERIES NAME]</a:t>
                    </a:fld>
                    <a:endParaRPr lang="de-DE"/>
                  </a:p>
                </c:rich>
              </c:tx>
              <c:dLblPos val="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3D9-4309-940E-BFA86B476F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'Human Dev Index'!$C$45</c:f>
              <c:numCache>
                <c:formatCode>0.00</c:formatCode>
                <c:ptCount val="1"/>
                <c:pt idx="0">
                  <c:v>12788.504330434786</c:v>
                </c:pt>
              </c:numCache>
            </c:numRef>
          </c:xVal>
          <c:yVal>
            <c:numRef>
              <c:f>'Human Dev Index'!$B$45</c:f>
              <c:numCache>
                <c:formatCode>0.00</c:formatCode>
                <c:ptCount val="1"/>
                <c:pt idx="0">
                  <c:v>0.6235179650837076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3D9-4309-940E-BFA86B476F94}"/>
            </c:ext>
          </c:extLst>
        </c:ser>
        <c:ser>
          <c:idx val="3"/>
          <c:order val="3"/>
          <c:tx>
            <c:strRef>
              <c:f>'Human Dev Index'!$A$46</c:f>
              <c:strCache>
                <c:ptCount val="1"/>
                <c:pt idx="0">
                  <c:v>Partly Free to Free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3"/>
              </a:solidFill>
              <a:ln w="127000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Pt>
            <c:idx val="0"/>
            <c:marker>
              <c:symbol val="circle"/>
              <c:size val="6"/>
              <c:spPr>
                <a:solidFill>
                  <a:schemeClr val="accent3"/>
                </a:solidFill>
                <a:ln w="127000" cap="rnd">
                  <a:solidFill>
                    <a:schemeClr val="accent3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3D9-4309-940E-BFA86B476F9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D36BD6F-DB54-41EF-8B2C-990E25AD6D52}" type="SERIESNAME">
                      <a:rPr lang="en-US" sz="1400" b="1"/>
                      <a:pPr/>
                      <a:t>[SERIES NAME]</a:t>
                    </a:fld>
                    <a:endParaRPr lang="de-DE"/>
                  </a:p>
                </c:rich>
              </c:tx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3D9-4309-940E-BFA86B476F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'Human Dev Index'!$C$46</c:f>
              <c:numCache>
                <c:formatCode>0.00</c:formatCode>
                <c:ptCount val="1"/>
                <c:pt idx="0">
                  <c:v>15200.117280952383</c:v>
                </c:pt>
              </c:numCache>
            </c:numRef>
          </c:xVal>
          <c:yVal>
            <c:numRef>
              <c:f>'Human Dev Index'!$B$46</c:f>
              <c:numCache>
                <c:formatCode>0.00</c:formatCode>
                <c:ptCount val="1"/>
                <c:pt idx="0">
                  <c:v>0.72624716018749913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3D9-4309-940E-BFA86B476F94}"/>
            </c:ext>
          </c:extLst>
        </c:ser>
        <c:ser>
          <c:idx val="5"/>
          <c:order val="4"/>
          <c:tx>
            <c:strRef>
              <c:f>'Human Dev Index'!$A$47</c:f>
              <c:strCache>
                <c:ptCount val="1"/>
                <c:pt idx="0">
                  <c:v>Unfree to Partly Free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3"/>
              </a:solidFill>
              <a:ln w="127000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b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3D9-4309-940E-BFA86B476F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'Human Dev Index'!$C$47</c:f>
              <c:numCache>
                <c:formatCode>0.00</c:formatCode>
                <c:ptCount val="1"/>
                <c:pt idx="0">
                  <c:v>4958.4825958333358</c:v>
                </c:pt>
              </c:numCache>
            </c:numRef>
          </c:xVal>
          <c:yVal>
            <c:numRef>
              <c:f>'Human Dev Index'!$B$47</c:f>
              <c:numCache>
                <c:formatCode>0.00</c:formatCode>
                <c:ptCount val="1"/>
                <c:pt idx="0">
                  <c:v>0.51889705847875744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23D9-4309-940E-BFA86B476F94}"/>
            </c:ext>
          </c:extLst>
        </c:ser>
        <c:ser>
          <c:idx val="6"/>
          <c:order val="5"/>
          <c:tx>
            <c:strRef>
              <c:f>'Human Dev Index'!$A$48</c:f>
              <c:strCache>
                <c:ptCount val="1"/>
                <c:pt idx="0">
                  <c:v>Free to Free</c:v>
                </c:pt>
              </c:strCache>
            </c:strRef>
          </c:tx>
          <c:spPr>
            <a:ln w="9525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127000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Pt>
            <c:idx val="0"/>
            <c:marker>
              <c:symbol val="circle"/>
              <c:size val="6"/>
              <c:spPr>
                <a:solidFill>
                  <a:schemeClr val="accent1"/>
                </a:solidFill>
                <a:ln w="127000" cap="rnd">
                  <a:solidFill>
                    <a:schemeClr val="accent1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23D9-4309-940E-BFA86B476F9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8027358-C433-467C-AB9F-3718E6B50B74}" type="SERIESNAME">
                      <a:rPr lang="en-US" sz="1400" b="1"/>
                      <a:pPr/>
                      <a:t>[SERIES NAME]</a:t>
                    </a:fld>
                    <a:endParaRPr lang="de-DE"/>
                  </a:p>
                </c:rich>
              </c:tx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3D9-4309-940E-BFA86B476F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'Human Dev Index'!$C$48</c:f>
              <c:numCache>
                <c:formatCode>0.00</c:formatCode>
                <c:ptCount val="1"/>
                <c:pt idx="0">
                  <c:v>23599.473753763443</c:v>
                </c:pt>
              </c:numCache>
            </c:numRef>
          </c:xVal>
          <c:yVal>
            <c:numRef>
              <c:f>'Human Dev Index'!$B$48</c:f>
              <c:numCache>
                <c:formatCode>0.00</c:formatCode>
                <c:ptCount val="1"/>
                <c:pt idx="0">
                  <c:v>0.79432711427482849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3D9-4309-940E-BFA86B476F94}"/>
            </c:ext>
          </c:extLst>
        </c:ser>
        <c:ser>
          <c:idx val="7"/>
          <c:order val="6"/>
          <c:tx>
            <c:strRef>
              <c:f>'Human Dev Index'!$A$49</c:f>
              <c:strCache>
                <c:ptCount val="1"/>
                <c:pt idx="0">
                  <c:v>Partly Free to Partly Free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127000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26305FA6-C851-41C7-AF59-E6B0DC869807}" type="SERIESNAME">
                      <a:rPr lang="en-GB" sz="1400" b="1"/>
                      <a:pPr/>
                      <a:t>[SERIES NAME]</a:t>
                    </a:fld>
                    <a:endParaRPr lang="de-DE"/>
                  </a:p>
                </c:rich>
              </c:tx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23D9-4309-940E-BFA86B476F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'Human Dev Index'!$C$49</c:f>
              <c:numCache>
                <c:formatCode>0.00</c:formatCode>
                <c:ptCount val="1"/>
                <c:pt idx="0">
                  <c:v>8904.3467696078424</c:v>
                </c:pt>
              </c:numCache>
            </c:numRef>
          </c:xVal>
          <c:yVal>
            <c:numRef>
              <c:f>'Human Dev Index'!$B$49</c:f>
              <c:numCache>
                <c:formatCode>0.00</c:formatCode>
                <c:ptCount val="1"/>
                <c:pt idx="0">
                  <c:v>0.60628541359621235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3D9-4309-940E-BFA86B476F94}"/>
            </c:ext>
          </c:extLst>
        </c:ser>
        <c:ser>
          <c:idx val="8"/>
          <c:order val="7"/>
          <c:tx>
            <c:strRef>
              <c:f>'Human Dev Index'!$A$50</c:f>
              <c:strCache>
                <c:ptCount val="1"/>
                <c:pt idx="0">
                  <c:v>Unfree to Unfree</c:v>
                </c:pt>
              </c:strCache>
            </c:strRef>
          </c:tx>
          <c:spPr>
            <a:ln w="9525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127000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1B1833E-5C6F-4B83-8517-7A4C903D251C}" type="SERIESNAME">
                      <a:rPr lang="en-US" sz="1400" b="1"/>
                      <a:pPr/>
                      <a:t>[SERIES NAME]</a:t>
                    </a:fld>
                    <a:endParaRPr lang="de-DE"/>
                  </a:p>
                </c:rich>
              </c:tx>
              <c:dLblPos val="b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23D9-4309-940E-BFA86B476F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'Human Dev Index'!$C$50</c:f>
              <c:numCache>
                <c:formatCode>0.00</c:formatCode>
                <c:ptCount val="1"/>
                <c:pt idx="0">
                  <c:v>11556.756163111664</c:v>
                </c:pt>
              </c:numCache>
            </c:numRef>
          </c:xVal>
          <c:yVal>
            <c:numRef>
              <c:f>'Human Dev Index'!$B$50</c:f>
              <c:numCache>
                <c:formatCode>0.00</c:formatCode>
                <c:ptCount val="1"/>
                <c:pt idx="0">
                  <c:v>0.58814736824286606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23D9-4309-940E-BFA86B476F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807226976"/>
        <c:axId val="1807231776"/>
      </c:scatterChart>
      <c:valAx>
        <c:axId val="1807226976"/>
        <c:scaling>
          <c:orientation val="minMax"/>
        </c:scaling>
        <c:delete val="0"/>
        <c:axPos val="b"/>
        <c:majorGridlines>
          <c:spPr>
            <a:ln w="25400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 b="1" dirty="0"/>
                  <a:t>International $ </a:t>
                </a:r>
              </a:p>
            </c:rich>
          </c:tx>
          <c:layout>
            <c:manualLayout>
              <c:xMode val="edge"/>
              <c:yMode val="edge"/>
              <c:x val="0.43665692998052669"/>
              <c:y val="0.935896617395632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07231776"/>
        <c:crosses val="autoZero"/>
        <c:crossBetween val="midCat"/>
      </c:valAx>
      <c:valAx>
        <c:axId val="1807231776"/>
        <c:scaling>
          <c:orientation val="minMax"/>
          <c:max val="1"/>
        </c:scaling>
        <c:delete val="0"/>
        <c:axPos val="l"/>
        <c:majorGridlines>
          <c:spPr>
            <a:ln w="19050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/>
                  <a:t>Human Development index</a:t>
                </a:r>
              </a:p>
            </c:rich>
          </c:tx>
          <c:layout>
            <c:manualLayout>
              <c:xMode val="edge"/>
              <c:yMode val="edge"/>
              <c:x val="8.1071317698190957E-3"/>
              <c:y val="0.279652839396628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07226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0F921-9884-42CC-B551-0515F4320F35}" type="datetimeFigureOut">
              <a:rPr lang="de-DE" smtClean="0"/>
              <a:t>12.02.2025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87B7B-5905-4573-A8FD-105B8CE3FE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29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87B7B-5905-4573-A8FD-105B8CE3FEA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558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87B7B-5905-4573-A8FD-105B8CE3FEA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23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4823-E994-460E-B279-A34E1C9875CA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74662-8C86-42BF-8A27-FA7E9A19F5C5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27BD-0DE0-4AA8-871D-00CFFC963ED1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2D1E-8E98-4813-A804-3FF0B0ACCD01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01588-9167-4A75-BB06-E3EC4346E137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8B079-4BDC-4DBC-AFDB-37E1905A8F7C}" type="datetime1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B99E-E68C-464E-9881-A3E8AD747082}" type="datetime1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D3F2-118C-45DF-A340-948379E66210}" type="datetime1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69273-8A24-484C-A1C6-F37C7711656B}" type="datetime1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0B40-1407-4C43-BE63-461C80DD42AA}" type="datetime1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E46-FBDA-49AE-B825-31B92AC375BC}" type="datetime1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1489-94CA-41B8-82E9-D778E2C9C61A}" type="datetime1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who.int/data/nutrition/nlis/info/human-development-index" TargetMode="External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hyperlink" Target="https://jenshmnn.github.io/portfoli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.se/en/quality-governmen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imf.org/external/datamapper/datasets/WEO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freedomhouse.org/report/freedom-world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134600" y="-3836670"/>
            <a:ext cx="6058164" cy="5246370"/>
            <a:chOff x="0" y="0"/>
            <a:chExt cx="6350000" cy="5499100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grpFill/>
            <a:ln w="12700"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23889" y="9813628"/>
            <a:ext cx="5928385" cy="526875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64378" y="7124700"/>
            <a:ext cx="5928385" cy="528899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42600" y="5231742"/>
            <a:ext cx="7672800" cy="2654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69"/>
              </a:lnSpc>
            </a:pPr>
            <a:r>
              <a:rPr lang="en-US" sz="10373" dirty="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Freedom &amp; Prosperity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3624" y="7734300"/>
            <a:ext cx="783037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spc="43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Jens Hömann</a:t>
            </a:r>
          </a:p>
        </p:txBody>
      </p:sp>
      <p:pic>
        <p:nvPicPr>
          <p:cNvPr id="16" name="Picture 15" descr="Birds in snow">
            <a:extLst>
              <a:ext uri="{FF2B5EF4-FFF2-40B4-BE49-F238E27FC236}">
                <a16:creationId xmlns:a16="http://schemas.microsoft.com/office/drawing/2014/main" id="{DDF241C9-0E91-6543-793E-8D4BDEAEF0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627343"/>
            <a:ext cx="6058163" cy="5268757"/>
          </a:xfrm>
          <a:prstGeom prst="hexagon">
            <a:avLst>
              <a:gd name="adj" fmla="val 28493"/>
              <a:gd name="vf" fmla="val 115470"/>
            </a:avLst>
          </a:prstGeom>
        </p:spPr>
      </p:pic>
      <p:pic>
        <p:nvPicPr>
          <p:cNvPr id="26" name="Picture 25" descr="Pictorial representation of a graph chart">
            <a:extLst>
              <a:ext uri="{FF2B5EF4-FFF2-40B4-BE49-F238E27FC236}">
                <a16:creationId xmlns:a16="http://schemas.microsoft.com/office/drawing/2014/main" id="{A83AD625-426F-460D-4CBC-F02579A43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37" y="-1104900"/>
            <a:ext cx="6058163" cy="5246370"/>
          </a:xfrm>
          <a:prstGeom prst="hexagon">
            <a:avLst>
              <a:gd name="adj" fmla="val 28994"/>
              <a:gd name="vf" fmla="val 115470"/>
            </a:avLst>
          </a:prstGeom>
        </p:spPr>
      </p:pic>
      <p:pic>
        <p:nvPicPr>
          <p:cNvPr id="28" name="Picture 27" descr="View of Earth">
            <a:extLst>
              <a:ext uri="{FF2B5EF4-FFF2-40B4-BE49-F238E27FC236}">
                <a16:creationId xmlns:a16="http://schemas.microsoft.com/office/drawing/2014/main" id="{0D5AD005-1D6F-11CA-09A9-50F72F6AAD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4383061"/>
            <a:ext cx="6058164" cy="5288992"/>
          </a:xfrm>
          <a:prstGeom prst="hexagon">
            <a:avLst>
              <a:gd name="adj" fmla="val 28568"/>
              <a:gd name="vf" fmla="val 115470"/>
            </a:avLst>
          </a:prstGeom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F6E5596C-4554-EC31-B2C5-8193B7C0E130}"/>
              </a:ext>
            </a:extLst>
          </p:cNvPr>
          <p:cNvSpPr/>
          <p:nvPr/>
        </p:nvSpPr>
        <p:spPr>
          <a:xfrm>
            <a:off x="14859000" y="-1093471"/>
            <a:ext cx="6147049" cy="5246371"/>
          </a:xfrm>
          <a:prstGeom prst="hexagon">
            <a:avLst>
              <a:gd name="adj" fmla="val 28842"/>
              <a:gd name="vf" fmla="val 11547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61AE49E8-9CE1-84AC-D0C4-3AE0FE26925C}"/>
              </a:ext>
            </a:extLst>
          </p:cNvPr>
          <p:cNvGrpSpPr/>
          <p:nvPr/>
        </p:nvGrpSpPr>
        <p:grpSpPr>
          <a:xfrm>
            <a:off x="341472" y="370047"/>
            <a:ext cx="4210323" cy="6419139"/>
            <a:chOff x="0" y="0"/>
            <a:chExt cx="3585346" cy="5466287"/>
          </a:xfrm>
          <a:solidFill>
            <a:schemeClr val="accent2"/>
          </a:solidFill>
        </p:grpSpPr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8103DD32-6473-EF04-C24E-894CE650F972}"/>
                </a:ext>
              </a:extLst>
            </p:cNvPr>
            <p:cNvSpPr/>
            <p:nvPr/>
          </p:nvSpPr>
          <p:spPr>
            <a:xfrm>
              <a:off x="0" y="0"/>
              <a:ext cx="3585346" cy="5466286"/>
            </a:xfrm>
            <a:custGeom>
              <a:avLst/>
              <a:gdLst/>
              <a:ahLst/>
              <a:cxnLst/>
              <a:rect l="l" t="t" r="r" b="b"/>
              <a:pathLst>
                <a:path w="3585346" h="5466286">
                  <a:moveTo>
                    <a:pt x="3421516" y="0"/>
                  </a:moveTo>
                  <a:lnTo>
                    <a:pt x="0" y="0"/>
                  </a:lnTo>
                  <a:lnTo>
                    <a:pt x="0" y="5466286"/>
                  </a:lnTo>
                  <a:lnTo>
                    <a:pt x="76200" y="5466286"/>
                  </a:lnTo>
                  <a:lnTo>
                    <a:pt x="76200" y="76200"/>
                  </a:lnTo>
                  <a:lnTo>
                    <a:pt x="3585346" y="76200"/>
                  </a:lnTo>
                  <a:lnTo>
                    <a:pt x="3585346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10850" y="495300"/>
            <a:ext cx="7696200" cy="2515317"/>
          </a:xfrm>
          <a:prstGeom prst="rect">
            <a:avLst/>
          </a:prstGeom>
          <a:solidFill>
            <a:schemeClr val="accent2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 dirty="0"/>
          </a:p>
        </p:txBody>
      </p:sp>
      <p:sp>
        <p:nvSpPr>
          <p:cNvPr id="5" name="TextBox 5"/>
          <p:cNvSpPr txBox="1"/>
          <p:nvPr/>
        </p:nvSpPr>
        <p:spPr>
          <a:xfrm>
            <a:off x="10972800" y="641509"/>
            <a:ext cx="67818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defRPr sz="1600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4800" b="1" i="0" u="none" strike="noStrike" kern="1200" cap="all" spc="10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AVERAGE GDP by Direction OF </a:t>
            </a:r>
          </a:p>
          <a:p>
            <a:pPr algn="ctr" rtl="0">
              <a:defRPr sz="1600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4800" b="1" i="0" u="none" strike="noStrike" kern="1200" cap="all" spc="10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Freedom Change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DFABE65-F5DA-47DE-ADB3-7A8B3CEF240E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803659008"/>
              </p:ext>
            </p:extLst>
          </p:nvPr>
        </p:nvGraphicFramePr>
        <p:xfrm>
          <a:off x="685799" y="520400"/>
          <a:ext cx="9764279" cy="9321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12F306-5E16-A0B4-683D-95840FEBD99F}"/>
              </a:ext>
            </a:extLst>
          </p:cNvPr>
          <p:cNvSpPr txBox="1"/>
          <p:nvPr/>
        </p:nvSpPr>
        <p:spPr>
          <a:xfrm>
            <a:off x="11210925" y="3086100"/>
            <a:ext cx="7086600" cy="692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Over 30 years the GDP grew: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75F60D-5870-0BDB-28E8-77F66E4B7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964266"/>
              </p:ext>
            </p:extLst>
          </p:nvPr>
        </p:nvGraphicFramePr>
        <p:xfrm>
          <a:off x="11191875" y="3822283"/>
          <a:ext cx="6422892" cy="177841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40964">
                  <a:extLst>
                    <a:ext uri="{9D8B030D-6E8A-4147-A177-3AD203B41FA5}">
                      <a16:colId xmlns:a16="http://schemas.microsoft.com/office/drawing/2014/main" val="1590450346"/>
                    </a:ext>
                  </a:extLst>
                </a:gridCol>
                <a:gridCol w="2140964">
                  <a:extLst>
                    <a:ext uri="{9D8B030D-6E8A-4147-A177-3AD203B41FA5}">
                      <a16:colId xmlns:a16="http://schemas.microsoft.com/office/drawing/2014/main" val="14742043"/>
                    </a:ext>
                  </a:extLst>
                </a:gridCol>
                <a:gridCol w="2140964">
                  <a:extLst>
                    <a:ext uri="{9D8B030D-6E8A-4147-A177-3AD203B41FA5}">
                      <a16:colId xmlns:a16="http://schemas.microsoft.com/office/drawing/2014/main" val="3569105565"/>
                    </a:ext>
                  </a:extLst>
                </a:gridCol>
              </a:tblGrid>
              <a:tr h="711617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/>
                        <a:t>Freedom </a:t>
                      </a:r>
                      <a:r>
                        <a:rPr lang="de-DE" sz="3200" dirty="0" err="1"/>
                        <a:t>Increased</a:t>
                      </a:r>
                      <a:endParaRPr lang="de-D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/>
                        <a:t>Freedom </a:t>
                      </a:r>
                      <a:r>
                        <a:rPr lang="de-DE" sz="3200" dirty="0" err="1"/>
                        <a:t>Unchanged</a:t>
                      </a:r>
                      <a:endParaRPr lang="de-D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/>
                        <a:t>Freedom </a:t>
                      </a:r>
                      <a:r>
                        <a:rPr lang="de-DE" sz="3200" dirty="0" err="1"/>
                        <a:t>Decreased</a:t>
                      </a:r>
                      <a:endParaRPr lang="de-D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96758"/>
                  </a:ext>
                </a:extLst>
              </a:tr>
              <a:tr h="711617"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/>
                        <a:t>4.55 </a:t>
                      </a:r>
                      <a:r>
                        <a:rPr lang="de-DE" sz="3200" b="1" dirty="0" err="1"/>
                        <a:t>times</a:t>
                      </a:r>
                      <a:endParaRPr lang="de-DE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/>
                        <a:t>3.15 </a:t>
                      </a:r>
                      <a:r>
                        <a:rPr lang="de-DE" sz="3200" b="1" dirty="0" err="1"/>
                        <a:t>times</a:t>
                      </a:r>
                      <a:endParaRPr lang="de-DE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/>
                        <a:t>2.37 </a:t>
                      </a:r>
                      <a:r>
                        <a:rPr lang="de-DE" sz="3200" b="1" dirty="0" err="1"/>
                        <a:t>times</a:t>
                      </a:r>
                      <a:endParaRPr lang="de-DE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652224"/>
                  </a:ext>
                </a:extLst>
              </a:tr>
            </a:tbl>
          </a:graphicData>
        </a:graphic>
      </p:graphicFrame>
      <p:sp>
        <p:nvSpPr>
          <p:cNvPr id="7" name="Arrow: Pentagon 6">
            <a:extLst>
              <a:ext uri="{FF2B5EF4-FFF2-40B4-BE49-F238E27FC236}">
                <a16:creationId xmlns:a16="http://schemas.microsoft.com/office/drawing/2014/main" id="{3B767F39-22D4-E74E-462D-29A6FF53E03E}"/>
              </a:ext>
            </a:extLst>
          </p:cNvPr>
          <p:cNvSpPr/>
          <p:nvPr/>
        </p:nvSpPr>
        <p:spPr>
          <a:xfrm>
            <a:off x="10693532" y="6210300"/>
            <a:ext cx="685800" cy="304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27AA7-A162-E39D-131B-E834C217B5FA}"/>
              </a:ext>
            </a:extLst>
          </p:cNvPr>
          <p:cNvSpPr txBox="1"/>
          <p:nvPr/>
        </p:nvSpPr>
        <p:spPr>
          <a:xfrm>
            <a:off x="11353800" y="5981700"/>
            <a:ext cx="6629400" cy="19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40"/>
              </a:lnSpc>
            </a:pP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Average GDP of countries with </a:t>
            </a:r>
            <a:r>
              <a:rPr lang="en-US" sz="29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no change </a:t>
            </a:r>
            <a:r>
              <a:rPr lang="en-US" sz="2900" dirty="0">
                <a:latin typeface="Open Sans"/>
                <a:ea typeface="Open Sans"/>
                <a:cs typeface="Open Sans"/>
                <a:sym typeface="Open Sans"/>
              </a:rPr>
              <a:t>in freedom status </a:t>
            </a: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consistently on top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D12130E9-50C6-28EA-DE22-82DB783FB655}"/>
              </a:ext>
            </a:extLst>
          </p:cNvPr>
          <p:cNvSpPr/>
          <p:nvPr/>
        </p:nvSpPr>
        <p:spPr>
          <a:xfrm>
            <a:off x="10703057" y="8191501"/>
            <a:ext cx="685800" cy="304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B1330-1C78-CF80-7425-AEAF874B7160}"/>
              </a:ext>
            </a:extLst>
          </p:cNvPr>
          <p:cNvSpPr txBox="1"/>
          <p:nvPr/>
        </p:nvSpPr>
        <p:spPr>
          <a:xfrm>
            <a:off x="11353800" y="7956331"/>
            <a:ext cx="6629400" cy="19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40"/>
              </a:lnSpc>
            </a:pP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countries where </a:t>
            </a:r>
            <a:r>
              <a:rPr lang="en-US" sz="2900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freedom status increased</a:t>
            </a: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had by far the steepest relative GDP growth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7FD29-30C1-9D56-F016-D115C544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80B95EB7-12D3-B441-607C-9CF0E27ADCFC}"/>
              </a:ext>
            </a:extLst>
          </p:cNvPr>
          <p:cNvGrpSpPr/>
          <p:nvPr/>
        </p:nvGrpSpPr>
        <p:grpSpPr>
          <a:xfrm>
            <a:off x="0" y="699685"/>
            <a:ext cx="9869611" cy="1633729"/>
            <a:chOff x="0" y="0"/>
            <a:chExt cx="3320468" cy="471062"/>
          </a:xfrm>
          <a:solidFill>
            <a:schemeClr val="accent2"/>
          </a:solid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4C618FC3-AD1C-DA2D-1C2C-309486D5570B}"/>
                </a:ext>
              </a:extLst>
            </p:cNvPr>
            <p:cNvSpPr/>
            <p:nvPr/>
          </p:nvSpPr>
          <p:spPr>
            <a:xfrm>
              <a:off x="0" y="0"/>
              <a:ext cx="3320468" cy="471062"/>
            </a:xfrm>
            <a:custGeom>
              <a:avLst/>
              <a:gdLst/>
              <a:ahLst/>
              <a:cxnLst/>
              <a:rect l="l" t="t" r="r" b="b"/>
              <a:pathLst>
                <a:path w="3320468" h="471062">
                  <a:moveTo>
                    <a:pt x="10756" y="0"/>
                  </a:moveTo>
                  <a:lnTo>
                    <a:pt x="3309712" y="0"/>
                  </a:lnTo>
                  <a:cubicBezTo>
                    <a:pt x="3312564" y="0"/>
                    <a:pt x="3315301" y="1133"/>
                    <a:pt x="3317318" y="3150"/>
                  </a:cubicBezTo>
                  <a:cubicBezTo>
                    <a:pt x="3319335" y="5168"/>
                    <a:pt x="3320468" y="7904"/>
                    <a:pt x="3320468" y="10756"/>
                  </a:cubicBezTo>
                  <a:lnTo>
                    <a:pt x="3320468" y="460306"/>
                  </a:lnTo>
                  <a:cubicBezTo>
                    <a:pt x="3320468" y="466246"/>
                    <a:pt x="3315652" y="471062"/>
                    <a:pt x="3309712" y="471062"/>
                  </a:cubicBezTo>
                  <a:lnTo>
                    <a:pt x="10756" y="471062"/>
                  </a:lnTo>
                  <a:cubicBezTo>
                    <a:pt x="7904" y="471062"/>
                    <a:pt x="5168" y="469929"/>
                    <a:pt x="3150" y="467912"/>
                  </a:cubicBezTo>
                  <a:cubicBezTo>
                    <a:pt x="1133" y="465895"/>
                    <a:pt x="0" y="463159"/>
                    <a:pt x="0" y="460306"/>
                  </a:cubicBezTo>
                  <a:lnTo>
                    <a:pt x="0" y="10756"/>
                  </a:lnTo>
                  <a:cubicBezTo>
                    <a:pt x="0" y="4816"/>
                    <a:pt x="4816" y="0"/>
                    <a:pt x="10756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1AF839D2-F466-227B-4FDC-81C39FA7ED83}"/>
                </a:ext>
              </a:extLst>
            </p:cNvPr>
            <p:cNvSpPr txBox="1"/>
            <p:nvPr/>
          </p:nvSpPr>
          <p:spPr>
            <a:xfrm>
              <a:off x="0" y="-38100"/>
              <a:ext cx="3320468" cy="50916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5">
            <a:extLst>
              <a:ext uri="{FF2B5EF4-FFF2-40B4-BE49-F238E27FC236}">
                <a16:creationId xmlns:a16="http://schemas.microsoft.com/office/drawing/2014/main" id="{7E837236-511D-CDDC-31D4-D1417B1655BD}"/>
              </a:ext>
            </a:extLst>
          </p:cNvPr>
          <p:cNvSpPr txBox="1"/>
          <p:nvPr/>
        </p:nvSpPr>
        <p:spPr>
          <a:xfrm>
            <a:off x="-609600" y="968351"/>
            <a:ext cx="1282143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800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2</a:t>
            </a: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ACE405D1-5F49-1DEE-3634-4755A0B81431}"/>
              </a:ext>
            </a:extLst>
          </p:cNvPr>
          <p:cNvSpPr/>
          <p:nvPr/>
        </p:nvSpPr>
        <p:spPr>
          <a:xfrm>
            <a:off x="-1143000" y="5905500"/>
            <a:ext cx="4483620" cy="385311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EB7E478F-A0E9-0074-E3CE-D17BEDC496BF}"/>
              </a:ext>
            </a:extLst>
          </p:cNvPr>
          <p:cNvGrpSpPr/>
          <p:nvPr/>
        </p:nvGrpSpPr>
        <p:grpSpPr>
          <a:xfrm>
            <a:off x="-1143000" y="9908415"/>
            <a:ext cx="4483620" cy="3853111"/>
            <a:chOff x="0" y="0"/>
            <a:chExt cx="812800" cy="698500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EF92173A-0F54-C80D-87F4-A1F5892F6DD9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8248690C-5548-DA9E-787F-7C5EEDF9090C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62F4C734-0417-90DA-9C85-915899555CCB}"/>
              </a:ext>
            </a:extLst>
          </p:cNvPr>
          <p:cNvGrpSpPr/>
          <p:nvPr/>
        </p:nvGrpSpPr>
        <p:grpSpPr>
          <a:xfrm rot="-10800000">
            <a:off x="10439400" y="4240586"/>
            <a:ext cx="6070024" cy="2019359"/>
            <a:chOff x="-549161" y="135921"/>
            <a:chExt cx="5168994" cy="1719607"/>
          </a:xfrm>
          <a:solidFill>
            <a:schemeClr val="tx1"/>
          </a:solidFill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C5E29B6-8015-ADCE-8188-D23D039C7666}"/>
                </a:ext>
              </a:extLst>
            </p:cNvPr>
            <p:cNvSpPr/>
            <p:nvPr/>
          </p:nvSpPr>
          <p:spPr>
            <a:xfrm>
              <a:off x="-549161" y="135921"/>
              <a:ext cx="5168994" cy="1719607"/>
            </a:xfrm>
            <a:custGeom>
              <a:avLst/>
              <a:gdLst/>
              <a:ahLst/>
              <a:cxn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 dirty="0"/>
            </a:p>
          </p:txBody>
        </p:sp>
      </p:grpSp>
      <p:pic>
        <p:nvPicPr>
          <p:cNvPr id="38" name="Picture 37" descr="Question marks in a line and one question mark is lit">
            <a:extLst>
              <a:ext uri="{FF2B5EF4-FFF2-40B4-BE49-F238E27FC236}">
                <a16:creationId xmlns:a16="http://schemas.microsoft.com/office/drawing/2014/main" id="{A58FCED4-FA4C-E9B2-5894-0CBD8E53BD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59" y="7832055"/>
            <a:ext cx="4677752" cy="4050933"/>
          </a:xfrm>
          <a:prstGeom prst="hexagon">
            <a:avLst>
              <a:gd name="adj" fmla="val 28756"/>
              <a:gd name="vf" fmla="val 115470"/>
            </a:avLst>
          </a:prstGeom>
        </p:spPr>
      </p:pic>
      <p:grpSp>
        <p:nvGrpSpPr>
          <p:cNvPr id="2" name="Group 11">
            <a:extLst>
              <a:ext uri="{FF2B5EF4-FFF2-40B4-BE49-F238E27FC236}">
                <a16:creationId xmlns:a16="http://schemas.microsoft.com/office/drawing/2014/main" id="{3101C41F-CB13-7B86-F8DC-6B7877FFAC08}"/>
              </a:ext>
            </a:extLst>
          </p:cNvPr>
          <p:cNvGrpSpPr/>
          <p:nvPr/>
        </p:nvGrpSpPr>
        <p:grpSpPr>
          <a:xfrm>
            <a:off x="13169936" y="-2201638"/>
            <a:ext cx="4483620" cy="3853111"/>
            <a:chOff x="0" y="0"/>
            <a:chExt cx="812800" cy="698500"/>
          </a:xfrm>
        </p:grpSpPr>
        <p:sp>
          <p:nvSpPr>
            <p:cNvPr id="3" name="Freeform 12">
              <a:extLst>
                <a:ext uri="{FF2B5EF4-FFF2-40B4-BE49-F238E27FC236}">
                  <a16:creationId xmlns:a16="http://schemas.microsoft.com/office/drawing/2014/main" id="{A763DF69-6425-5738-CCF7-09EBD227C166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376B890B-9DDF-C7DD-AF91-E1488E728371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20C53953-A35A-AA3C-7BE5-7CE3CFC423DC}"/>
              </a:ext>
            </a:extLst>
          </p:cNvPr>
          <p:cNvSpPr txBox="1"/>
          <p:nvPr/>
        </p:nvSpPr>
        <p:spPr>
          <a:xfrm>
            <a:off x="6726509" y="7873196"/>
            <a:ext cx="3222602" cy="40632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D578E776-DE63-D6C5-5BC5-B1415272953B}"/>
              </a:ext>
            </a:extLst>
          </p:cNvPr>
          <p:cNvSpPr/>
          <p:nvPr/>
        </p:nvSpPr>
        <p:spPr>
          <a:xfrm>
            <a:off x="16611600" y="-190500"/>
            <a:ext cx="4483620" cy="385311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29A5F6AB-453F-106A-3BD9-5FF9C77EE78A}"/>
              </a:ext>
            </a:extLst>
          </p:cNvPr>
          <p:cNvGrpSpPr/>
          <p:nvPr/>
        </p:nvGrpSpPr>
        <p:grpSpPr>
          <a:xfrm>
            <a:off x="2157929" y="3543300"/>
            <a:ext cx="6070024" cy="2019359"/>
            <a:chOff x="0" y="0"/>
            <a:chExt cx="5168994" cy="1719607"/>
          </a:xfrm>
          <a:solidFill>
            <a:schemeClr val="tx1"/>
          </a:solidFill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F1731334-5E9E-53D0-54D3-4BC6C104881D}"/>
                </a:ext>
              </a:extLst>
            </p:cNvPr>
            <p:cNvSpPr/>
            <p:nvPr/>
          </p:nvSpPr>
          <p:spPr>
            <a:xfrm>
              <a:off x="0" y="0"/>
              <a:ext cx="5168994" cy="1719607"/>
            </a:xfrm>
            <a:custGeom>
              <a:avLst/>
              <a:gdLst/>
              <a:ahLst/>
              <a:cxn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17A23C-EE4B-5115-DCB2-3CE6A8E1CF39}"/>
              </a:ext>
            </a:extLst>
          </p:cNvPr>
          <p:cNvSpPr txBox="1"/>
          <p:nvPr/>
        </p:nvSpPr>
        <p:spPr>
          <a:xfrm>
            <a:off x="2540576" y="3936989"/>
            <a:ext cx="137662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6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Does economic prosperity correlate with more general well-being?</a:t>
            </a:r>
          </a:p>
        </p:txBody>
      </p:sp>
    </p:spTree>
    <p:extLst>
      <p:ext uri="{BB962C8B-B14F-4D97-AF65-F5344CB8AC3E}">
        <p14:creationId xmlns:p14="http://schemas.microsoft.com/office/powerpoint/2010/main" val="164969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974DBCFF-0A87-BF8B-B406-35845749B761}"/>
              </a:ext>
            </a:extLst>
          </p:cNvPr>
          <p:cNvSpPr/>
          <p:nvPr/>
        </p:nvSpPr>
        <p:spPr>
          <a:xfrm>
            <a:off x="12714310" y="3467100"/>
            <a:ext cx="3930580" cy="3572415"/>
          </a:xfrm>
          <a:prstGeom prst="round2DiagRect">
            <a:avLst/>
          </a:prstGeom>
          <a:solidFill>
            <a:srgbClr val="FFF2C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BB9BECD-EFCE-01BC-3A6F-7B5CC63B0BEB}"/>
              </a:ext>
            </a:extLst>
          </p:cNvPr>
          <p:cNvSpPr/>
          <p:nvPr/>
        </p:nvSpPr>
        <p:spPr>
          <a:xfrm>
            <a:off x="3204739" y="3467101"/>
            <a:ext cx="3930580" cy="3572415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EF616BB9-65D3-36C7-4B42-FC4E1C7352E3}"/>
              </a:ext>
            </a:extLst>
          </p:cNvPr>
          <p:cNvSpPr/>
          <p:nvPr/>
        </p:nvSpPr>
        <p:spPr>
          <a:xfrm>
            <a:off x="7735917" y="3467100"/>
            <a:ext cx="4422793" cy="3572415"/>
          </a:xfrm>
          <a:prstGeom prst="round2Diag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4"/>
          <p:cNvSpPr txBox="1">
            <a:spLocks/>
          </p:cNvSpPr>
          <p:nvPr/>
        </p:nvSpPr>
        <p:spPr>
          <a:xfrm>
            <a:off x="3200400" y="2552700"/>
            <a:ext cx="14341818" cy="533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3600" dirty="0"/>
              <a:t>Captures a country's achievements in 3 dimensions of human development:</a:t>
            </a:r>
          </a:p>
          <a:p>
            <a:endParaRPr lang="en-GB" sz="400" dirty="0"/>
          </a:p>
          <a:p>
            <a:pPr algn="dist"/>
            <a:endParaRPr lang="en-GB" sz="900" dirty="0"/>
          </a:p>
          <a:p>
            <a:pPr algn="dist"/>
            <a:endParaRPr lang="en-GB" sz="900" dirty="0"/>
          </a:p>
          <a:p>
            <a:pPr algn="dist"/>
            <a:endParaRPr lang="en-GB" sz="900" b="1" dirty="0"/>
          </a:p>
          <a:p>
            <a:r>
              <a:rPr lang="en-GB" sz="3600" b="1" dirty="0"/>
              <a:t>	    Health			           Knowledge	  	       Standard of living   </a:t>
            </a:r>
          </a:p>
          <a:p>
            <a:endParaRPr lang="en-GB" sz="3600" b="1" dirty="0"/>
          </a:p>
          <a:p>
            <a:endParaRPr lang="en-GB" sz="3600" b="1" dirty="0"/>
          </a:p>
          <a:p>
            <a:endParaRPr lang="en-GB" sz="3600" b="1" dirty="0"/>
          </a:p>
          <a:p>
            <a:endParaRPr lang="en-GB" sz="3600" b="1" dirty="0"/>
          </a:p>
          <a:p>
            <a:endParaRPr lang="en-GB" dirty="0"/>
          </a:p>
          <a:p>
            <a:endParaRPr lang="en-GB" sz="3200" dirty="0"/>
          </a:p>
          <a:p>
            <a:endParaRPr lang="en-GB" sz="1400" dirty="0"/>
          </a:p>
          <a:p>
            <a:pPr algn="ctr"/>
            <a:r>
              <a:rPr lang="en-GB" sz="3600" dirty="0"/>
              <a:t>HDI values fall between 0 and 1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3512220" y="385571"/>
            <a:ext cx="12733550" cy="1633729"/>
            <a:chOff x="0" y="0"/>
            <a:chExt cx="3320468" cy="471062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320468" cy="471062"/>
            </a:xfrm>
            <a:custGeom>
              <a:avLst/>
              <a:gdLst/>
              <a:ahLst/>
              <a:cxnLst/>
              <a:rect l="l" t="t" r="r" b="b"/>
              <a:pathLst>
                <a:path w="3320468" h="471062">
                  <a:moveTo>
                    <a:pt x="10756" y="0"/>
                  </a:moveTo>
                  <a:lnTo>
                    <a:pt x="3309712" y="0"/>
                  </a:lnTo>
                  <a:cubicBezTo>
                    <a:pt x="3312564" y="0"/>
                    <a:pt x="3315301" y="1133"/>
                    <a:pt x="3317318" y="3150"/>
                  </a:cubicBezTo>
                  <a:cubicBezTo>
                    <a:pt x="3319335" y="5168"/>
                    <a:pt x="3320468" y="7904"/>
                    <a:pt x="3320468" y="10756"/>
                  </a:cubicBezTo>
                  <a:lnTo>
                    <a:pt x="3320468" y="460306"/>
                  </a:lnTo>
                  <a:cubicBezTo>
                    <a:pt x="3320468" y="466246"/>
                    <a:pt x="3315652" y="471062"/>
                    <a:pt x="3309712" y="471062"/>
                  </a:cubicBezTo>
                  <a:lnTo>
                    <a:pt x="10756" y="471062"/>
                  </a:lnTo>
                  <a:cubicBezTo>
                    <a:pt x="7904" y="471062"/>
                    <a:pt x="5168" y="469929"/>
                    <a:pt x="3150" y="467912"/>
                  </a:cubicBezTo>
                  <a:cubicBezTo>
                    <a:pt x="1133" y="465895"/>
                    <a:pt x="0" y="463159"/>
                    <a:pt x="0" y="460306"/>
                  </a:cubicBezTo>
                  <a:lnTo>
                    <a:pt x="0" y="10756"/>
                  </a:lnTo>
                  <a:cubicBezTo>
                    <a:pt x="0" y="4816"/>
                    <a:pt x="4816" y="0"/>
                    <a:pt x="10756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20468" cy="50916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12220" y="647700"/>
            <a:ext cx="12821430" cy="1036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60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Human Development Index</a:t>
            </a:r>
          </a:p>
        </p:txBody>
      </p:sp>
      <p:sp>
        <p:nvSpPr>
          <p:cNvPr id="9" name="Freeform 9"/>
          <p:cNvSpPr/>
          <p:nvPr/>
        </p:nvSpPr>
        <p:spPr>
          <a:xfrm>
            <a:off x="-1295400" y="-760168"/>
            <a:ext cx="4483620" cy="385311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sp>
        <p:nvSpPr>
          <p:cNvPr id="12" name="Freeform 12"/>
          <p:cNvSpPr/>
          <p:nvPr/>
        </p:nvSpPr>
        <p:spPr>
          <a:xfrm>
            <a:off x="-1295400" y="7185267"/>
            <a:ext cx="4483620" cy="385311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1865513" y="7734301"/>
            <a:ext cx="6070024" cy="2019359"/>
            <a:chOff x="0" y="0"/>
            <a:chExt cx="5168994" cy="1719607"/>
          </a:xfrm>
          <a:solidFill>
            <a:schemeClr val="accent2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68994" cy="1719607"/>
            </a:xfrm>
            <a:custGeom>
              <a:avLst/>
              <a:gdLst/>
              <a:ahLst/>
              <a:cxn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1" name="TextBox 4">
            <a:extLst>
              <a:ext uri="{FF2B5EF4-FFF2-40B4-BE49-F238E27FC236}">
                <a16:creationId xmlns:a16="http://schemas.microsoft.com/office/drawing/2014/main" id="{8A19130E-E0F8-AFFA-4943-3251BCF850FA}"/>
              </a:ext>
            </a:extLst>
          </p:cNvPr>
          <p:cNvSpPr txBox="1"/>
          <p:nvPr/>
        </p:nvSpPr>
        <p:spPr>
          <a:xfrm>
            <a:off x="5451287" y="8267700"/>
            <a:ext cx="8897551" cy="114300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txBody>
          <a:bodyPr lIns="50800" tIns="50800" rIns="50800" bIns="50800"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The closer a country’s HDI is to 1, </a:t>
            </a:r>
          </a:p>
          <a:p>
            <a:pPr algn="ctr"/>
            <a:r>
              <a:rPr lang="en-GB" sz="3600" b="1" dirty="0">
                <a:solidFill>
                  <a:schemeClr val="bg1"/>
                </a:solidFill>
              </a:rPr>
              <a:t>the higher the country’s human development</a:t>
            </a: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BEB61C60-AB9C-B642-7EDB-E989AE2BC272}"/>
              </a:ext>
            </a:extLst>
          </p:cNvPr>
          <p:cNvSpPr txBox="1"/>
          <p:nvPr/>
        </p:nvSpPr>
        <p:spPr>
          <a:xfrm>
            <a:off x="11887832" y="9048742"/>
            <a:ext cx="6323968" cy="1143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 lang="en-US" spc="34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4759"/>
              </a:lnSpc>
            </a:pPr>
            <a:r>
              <a:rPr lang="en-US" b="1" spc="34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More info: </a:t>
            </a:r>
            <a:r>
              <a:rPr lang="en-US" b="1" spc="343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World Health Organization</a:t>
            </a:r>
            <a:endParaRPr lang="en-US" b="1" spc="343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raphic 9" descr="Diamond outline">
            <a:extLst>
              <a:ext uri="{FF2B5EF4-FFF2-40B4-BE49-F238E27FC236}">
                <a16:creationId xmlns:a16="http://schemas.microsoft.com/office/drawing/2014/main" id="{74D40BB2-F26D-82F0-4F84-B7F9CF293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09600" y="3843301"/>
            <a:ext cx="2340000" cy="2340000"/>
          </a:xfrm>
          <a:prstGeom prst="rect">
            <a:avLst/>
          </a:prstGeom>
        </p:spPr>
      </p:pic>
      <p:pic>
        <p:nvPicPr>
          <p:cNvPr id="31" name="Graphic 30" descr="Heart with pulse outline">
            <a:extLst>
              <a:ext uri="{FF2B5EF4-FFF2-40B4-BE49-F238E27FC236}">
                <a16:creationId xmlns:a16="http://schemas.microsoft.com/office/drawing/2014/main" id="{AF1A4771-C017-0918-3DC2-84C8D9261C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0029" y="3843301"/>
            <a:ext cx="2340000" cy="234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61C2297-21A5-EB69-6756-6C9817A49BE8}"/>
              </a:ext>
            </a:extLst>
          </p:cNvPr>
          <p:cNvSpPr txBox="1"/>
          <p:nvPr/>
        </p:nvSpPr>
        <p:spPr>
          <a:xfrm>
            <a:off x="3048000" y="5962298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life expectancy at birth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78AA2F-EA31-D02A-CB90-2ADA1E48847D}"/>
              </a:ext>
            </a:extLst>
          </p:cNvPr>
          <p:cNvSpPr txBox="1"/>
          <p:nvPr/>
        </p:nvSpPr>
        <p:spPr>
          <a:xfrm>
            <a:off x="6797230" y="5948484"/>
            <a:ext cx="6117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mean years of schooling &amp; </a:t>
            </a:r>
          </a:p>
          <a:p>
            <a:pPr algn="ctr"/>
            <a:r>
              <a:rPr lang="en-GB" sz="2800" b="1" dirty="0"/>
              <a:t>expected years of schooling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7308C6-252F-4540-3FD2-3F8DCC2D0E20}"/>
              </a:ext>
            </a:extLst>
          </p:cNvPr>
          <p:cNvSpPr txBox="1"/>
          <p:nvPr/>
        </p:nvSpPr>
        <p:spPr>
          <a:xfrm>
            <a:off x="11620661" y="5994576"/>
            <a:ext cx="6117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GNI per capita</a:t>
            </a:r>
          </a:p>
          <a:p>
            <a:endParaRPr lang="en-GB" sz="2800" b="1" dirty="0"/>
          </a:p>
        </p:txBody>
      </p:sp>
      <p:pic>
        <p:nvPicPr>
          <p:cNvPr id="46" name="Graphic 45" descr="Head with gears outline">
            <a:extLst>
              <a:ext uri="{FF2B5EF4-FFF2-40B4-BE49-F238E27FC236}">
                <a16:creationId xmlns:a16="http://schemas.microsoft.com/office/drawing/2014/main" id="{4DA58C27-5503-92F0-C393-822C86729B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8400" y="4090176"/>
            <a:ext cx="1904400" cy="1904400"/>
          </a:xfrm>
          <a:prstGeom prst="rect">
            <a:avLst/>
          </a:prstGeom>
        </p:spPr>
      </p:pic>
      <p:sp>
        <p:nvSpPr>
          <p:cNvPr id="19" name="Freeform 12">
            <a:extLst>
              <a:ext uri="{FF2B5EF4-FFF2-40B4-BE49-F238E27FC236}">
                <a16:creationId xmlns:a16="http://schemas.microsoft.com/office/drawing/2014/main" id="{B1590931-6C2A-5F50-4A27-174817C75E6D}"/>
              </a:ext>
            </a:extLst>
          </p:cNvPr>
          <p:cNvSpPr/>
          <p:nvPr/>
        </p:nvSpPr>
        <p:spPr>
          <a:xfrm>
            <a:off x="-2273820" y="3216944"/>
            <a:ext cx="4483620" cy="385311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1D7A85-FB55-DF33-713A-0E2D17A6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2">
            <a:extLst>
              <a:ext uri="{FF2B5EF4-FFF2-40B4-BE49-F238E27FC236}">
                <a16:creationId xmlns:a16="http://schemas.microsoft.com/office/drawing/2014/main" id="{1453D0F4-1D0C-CDAD-989C-51BE5AAA2695}"/>
              </a:ext>
            </a:extLst>
          </p:cNvPr>
          <p:cNvSpPr/>
          <p:nvPr/>
        </p:nvSpPr>
        <p:spPr>
          <a:xfrm>
            <a:off x="7162800" y="-967570"/>
            <a:ext cx="3175264" cy="272874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7D24B121-751D-3A82-E58B-D89EE5DCFE81}"/>
              </a:ext>
            </a:extLst>
          </p:cNvPr>
          <p:cNvSpPr/>
          <p:nvPr/>
        </p:nvSpPr>
        <p:spPr>
          <a:xfrm>
            <a:off x="2457453" y="8300716"/>
            <a:ext cx="3175264" cy="272874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50A8DEF-3A52-F3A1-DD7D-A77036437999}"/>
              </a:ext>
            </a:extLst>
          </p:cNvPr>
          <p:cNvSpPr txBox="1"/>
          <p:nvPr/>
        </p:nvSpPr>
        <p:spPr>
          <a:xfrm>
            <a:off x="11049000" y="647700"/>
            <a:ext cx="7239000" cy="1603354"/>
          </a:xfrm>
          <a:prstGeom prst="rect">
            <a:avLst/>
          </a:prstGeom>
          <a:solidFill>
            <a:schemeClr val="accent2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9F5C307-1726-E785-35E3-989326524F2C}"/>
              </a:ext>
            </a:extLst>
          </p:cNvPr>
          <p:cNvSpPr txBox="1"/>
          <p:nvPr/>
        </p:nvSpPr>
        <p:spPr>
          <a:xfrm>
            <a:off x="11208091" y="723900"/>
            <a:ext cx="1235628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defRPr sz="1600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4800" b="1" i="0" u="none" strike="noStrike" kern="1200" cap="all" spc="10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AVERAGE HDI    vs</a:t>
            </a:r>
          </a:p>
          <a:p>
            <a:pPr rtl="0">
              <a:defRPr sz="1600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4800" b="1" i="0" u="none" strike="noStrike" kern="1200" cap="all" spc="100" baseline="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AVeraGe</a:t>
            </a:r>
            <a:r>
              <a:rPr lang="en-US" sz="4800" b="1" i="0" u="none" strike="noStrike" kern="1200" cap="all" spc="10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GDP per capita 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2AE40C8-3574-D496-CB4C-D156603B8CD7}"/>
              </a:ext>
            </a:extLst>
          </p:cNvPr>
          <p:cNvSpPr/>
          <p:nvPr/>
        </p:nvSpPr>
        <p:spPr>
          <a:xfrm>
            <a:off x="-304800" y="85006"/>
            <a:ext cx="3175264" cy="272874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CDDD573-F04A-BCF1-6CF2-2A9A8623F348}"/>
              </a:ext>
            </a:extLst>
          </p:cNvPr>
          <p:cNvSpPr/>
          <p:nvPr/>
        </p:nvSpPr>
        <p:spPr>
          <a:xfrm>
            <a:off x="11303132" y="5600700"/>
            <a:ext cx="685800" cy="304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0F5D0-DD07-5C4C-6799-3C89B238969F}"/>
              </a:ext>
            </a:extLst>
          </p:cNvPr>
          <p:cNvSpPr txBox="1"/>
          <p:nvPr/>
        </p:nvSpPr>
        <p:spPr>
          <a:xfrm>
            <a:off x="11963400" y="5372100"/>
            <a:ext cx="6172200" cy="1310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ts val="5040"/>
              </a:lnSpc>
            </a:pPr>
            <a:r>
              <a:rPr lang="en-US" sz="29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Positive correlation </a:t>
            </a: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between average GDP and average HDI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DB0C8B5-17F8-8EF0-55FB-D0E3DAF8D7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566184"/>
              </p:ext>
            </p:extLst>
          </p:nvPr>
        </p:nvGraphicFramePr>
        <p:xfrm>
          <a:off x="381000" y="647700"/>
          <a:ext cx="10363200" cy="906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CDC332-CDC5-375F-2F91-4773C9F5D154}"/>
              </a:ext>
            </a:extLst>
          </p:cNvPr>
          <p:cNvSpPr txBox="1"/>
          <p:nvPr/>
        </p:nvSpPr>
        <p:spPr>
          <a:xfrm>
            <a:off x="11418246" y="2407225"/>
            <a:ext cx="7086600" cy="692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Average HDI over 30 years: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6267BE-D134-1816-D5E2-36D5A046D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635153"/>
              </p:ext>
            </p:extLst>
          </p:nvPr>
        </p:nvGraphicFramePr>
        <p:xfrm>
          <a:off x="11400412" y="3162300"/>
          <a:ext cx="6422892" cy="177841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40964">
                  <a:extLst>
                    <a:ext uri="{9D8B030D-6E8A-4147-A177-3AD203B41FA5}">
                      <a16:colId xmlns:a16="http://schemas.microsoft.com/office/drawing/2014/main" val="1590450346"/>
                    </a:ext>
                  </a:extLst>
                </a:gridCol>
                <a:gridCol w="2140964">
                  <a:extLst>
                    <a:ext uri="{9D8B030D-6E8A-4147-A177-3AD203B41FA5}">
                      <a16:colId xmlns:a16="http://schemas.microsoft.com/office/drawing/2014/main" val="14742043"/>
                    </a:ext>
                  </a:extLst>
                </a:gridCol>
                <a:gridCol w="2140964">
                  <a:extLst>
                    <a:ext uri="{9D8B030D-6E8A-4147-A177-3AD203B41FA5}">
                      <a16:colId xmlns:a16="http://schemas.microsoft.com/office/drawing/2014/main" val="3569105565"/>
                    </a:ext>
                  </a:extLst>
                </a:gridCol>
              </a:tblGrid>
              <a:tr h="711617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/>
                        <a:t>Freedom </a:t>
                      </a:r>
                      <a:r>
                        <a:rPr lang="de-DE" sz="3200" dirty="0" err="1"/>
                        <a:t>Increased</a:t>
                      </a:r>
                      <a:endParaRPr lang="de-D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/>
                        <a:t>Freedom </a:t>
                      </a:r>
                      <a:r>
                        <a:rPr lang="de-DE" sz="3200" dirty="0" err="1"/>
                        <a:t>Unchanged</a:t>
                      </a:r>
                      <a:endParaRPr lang="de-DE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/>
                        <a:t>Freedom </a:t>
                      </a:r>
                      <a:r>
                        <a:rPr lang="de-DE" sz="3200" dirty="0" err="1"/>
                        <a:t>Decreased</a:t>
                      </a:r>
                      <a:endParaRPr lang="de-D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96758"/>
                  </a:ext>
                </a:extLst>
              </a:tr>
              <a:tr h="711617"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652224"/>
                  </a:ext>
                </a:extLst>
              </a:tr>
            </a:tbl>
          </a:graphicData>
        </a:graphic>
      </p:graphicFrame>
      <p:sp>
        <p:nvSpPr>
          <p:cNvPr id="8" name="Arrow: Pentagon 7">
            <a:extLst>
              <a:ext uri="{FF2B5EF4-FFF2-40B4-BE49-F238E27FC236}">
                <a16:creationId xmlns:a16="http://schemas.microsoft.com/office/drawing/2014/main" id="{71BE2B7E-D4D5-C554-EB89-DCF62987C178}"/>
              </a:ext>
            </a:extLst>
          </p:cNvPr>
          <p:cNvSpPr/>
          <p:nvPr/>
        </p:nvSpPr>
        <p:spPr>
          <a:xfrm>
            <a:off x="11312860" y="7122674"/>
            <a:ext cx="685800" cy="304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100FC-5C91-20DC-FD57-1F1CA75E8122}"/>
              </a:ext>
            </a:extLst>
          </p:cNvPr>
          <p:cNvSpPr txBox="1"/>
          <p:nvPr/>
        </p:nvSpPr>
        <p:spPr>
          <a:xfrm>
            <a:off x="11973128" y="6894074"/>
            <a:ext cx="6172200" cy="25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average HDI in </a:t>
            </a:r>
            <a:r>
              <a:rPr lang="en-US" sz="2900" b="1" dirty="0">
                <a:solidFill>
                  <a:srgbClr val="89CC40"/>
                </a:solidFill>
                <a:latin typeface="Open Sans"/>
                <a:ea typeface="Open Sans"/>
                <a:cs typeface="Open Sans"/>
                <a:sym typeface="Open Sans"/>
              </a:rPr>
              <a:t>countries which increased in freedom</a:t>
            </a: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than </a:t>
            </a:r>
            <a:r>
              <a:rPr lang="en-US" sz="29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countries that decreased in freedom</a:t>
            </a:r>
          </a:p>
        </p:txBody>
      </p:sp>
    </p:spTree>
    <p:extLst>
      <p:ext uri="{BB962C8B-B14F-4D97-AF65-F5344CB8AC3E}">
        <p14:creationId xmlns:p14="http://schemas.microsoft.com/office/powerpoint/2010/main" val="5196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Blue flowers">
            <a:extLst>
              <a:ext uri="{FF2B5EF4-FFF2-40B4-BE49-F238E27FC236}">
                <a16:creationId xmlns:a16="http://schemas.microsoft.com/office/drawing/2014/main" id="{17CD8AA9-3006-31D9-4B48-CD656C31CA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025" y="-1498229"/>
            <a:ext cx="3478076" cy="3023343"/>
          </a:xfrm>
          <a:prstGeom prst="hexagon">
            <a:avLst>
              <a:gd name="adj" fmla="val 28938"/>
              <a:gd name="vf" fmla="val 115470"/>
            </a:avLst>
          </a:prstGeom>
        </p:spPr>
      </p:pic>
      <p:pic>
        <p:nvPicPr>
          <p:cNvPr id="31" name="Picture 30" descr="Different colored powders">
            <a:extLst>
              <a:ext uri="{FF2B5EF4-FFF2-40B4-BE49-F238E27FC236}">
                <a16:creationId xmlns:a16="http://schemas.microsoft.com/office/drawing/2014/main" id="{16E057B2-83CE-7787-67BF-8E3C406505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027" y="1765601"/>
            <a:ext cx="3416370" cy="2935943"/>
          </a:xfrm>
          <a:prstGeom prst="hexagon">
            <a:avLst>
              <a:gd name="adj" fmla="val 28924"/>
              <a:gd name="vf" fmla="val 115470"/>
            </a:avLst>
          </a:prstGeom>
        </p:spPr>
      </p:pic>
      <p:pic>
        <p:nvPicPr>
          <p:cNvPr id="29" name="Picture 28" descr="Glittering ends of fiber optic decorative tree">
            <a:extLst>
              <a:ext uri="{FF2B5EF4-FFF2-40B4-BE49-F238E27FC236}">
                <a16:creationId xmlns:a16="http://schemas.microsoft.com/office/drawing/2014/main" id="{442F1EEF-9C98-FDAE-9747-4ED135BD4A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48" y="147541"/>
            <a:ext cx="3491158" cy="3033879"/>
          </a:xfrm>
          <a:prstGeom prst="hexagon">
            <a:avLst>
              <a:gd name="adj" fmla="val 28870"/>
              <a:gd name="vf" fmla="val 115470"/>
            </a:avLst>
          </a:prstGeom>
        </p:spPr>
      </p:pic>
      <p:grpSp>
        <p:nvGrpSpPr>
          <p:cNvPr id="2" name="Group 2"/>
          <p:cNvGrpSpPr/>
          <p:nvPr/>
        </p:nvGrpSpPr>
        <p:grpSpPr>
          <a:xfrm>
            <a:off x="0" y="876300"/>
            <a:ext cx="10078424" cy="1730977"/>
            <a:chOff x="0" y="0"/>
            <a:chExt cx="3312505" cy="448798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312506" cy="448798"/>
            </a:xfrm>
            <a:custGeom>
              <a:avLst/>
              <a:gdLst/>
              <a:ahLst/>
              <a:cxnLst/>
              <a:rect l="l" t="t" r="r" b="b"/>
              <a:pathLst>
                <a:path w="3312506" h="448798">
                  <a:moveTo>
                    <a:pt x="9696" y="0"/>
                  </a:moveTo>
                  <a:lnTo>
                    <a:pt x="3302810" y="0"/>
                  </a:lnTo>
                  <a:cubicBezTo>
                    <a:pt x="3305382" y="0"/>
                    <a:pt x="3307848" y="1021"/>
                    <a:pt x="3309666" y="2840"/>
                  </a:cubicBezTo>
                  <a:cubicBezTo>
                    <a:pt x="3311484" y="4658"/>
                    <a:pt x="3312506" y="7124"/>
                    <a:pt x="3312506" y="9696"/>
                  </a:cubicBezTo>
                  <a:lnTo>
                    <a:pt x="3312506" y="439103"/>
                  </a:lnTo>
                  <a:cubicBezTo>
                    <a:pt x="3312506" y="441674"/>
                    <a:pt x="3311484" y="444140"/>
                    <a:pt x="3309666" y="445958"/>
                  </a:cubicBezTo>
                  <a:cubicBezTo>
                    <a:pt x="3307848" y="447777"/>
                    <a:pt x="3305382" y="448798"/>
                    <a:pt x="3302810" y="448798"/>
                  </a:cubicBezTo>
                  <a:lnTo>
                    <a:pt x="9696" y="448798"/>
                  </a:lnTo>
                  <a:cubicBezTo>
                    <a:pt x="7124" y="448798"/>
                    <a:pt x="4658" y="447777"/>
                    <a:pt x="2840" y="445958"/>
                  </a:cubicBezTo>
                  <a:cubicBezTo>
                    <a:pt x="1021" y="444140"/>
                    <a:pt x="0" y="441674"/>
                    <a:pt x="0" y="439103"/>
                  </a:cubicBezTo>
                  <a:lnTo>
                    <a:pt x="0" y="9696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6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12505" cy="486898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79574" y="-3009900"/>
            <a:ext cx="3491158" cy="3023343"/>
            <a:chOff x="0" y="0"/>
            <a:chExt cx="6350000" cy="5499100"/>
          </a:xfrm>
          <a:solidFill>
            <a:schemeClr val="accent2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149463" y="-1263983"/>
            <a:ext cx="3264735" cy="2805632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93983" y="3326818"/>
            <a:ext cx="3416370" cy="2935943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105551" y="4898868"/>
            <a:ext cx="3416370" cy="2935943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de-DE"/>
          </a:p>
        </p:txBody>
      </p:sp>
      <p:sp>
        <p:nvSpPr>
          <p:cNvPr id="26" name="TextBox 26"/>
          <p:cNvSpPr txBox="1"/>
          <p:nvPr/>
        </p:nvSpPr>
        <p:spPr>
          <a:xfrm>
            <a:off x="614400" y="1181100"/>
            <a:ext cx="8914394" cy="119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907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9607A3-EED9-B1A9-27E8-42287BE5E3BE}"/>
              </a:ext>
            </a:extLst>
          </p:cNvPr>
          <p:cNvSpPr txBox="1"/>
          <p:nvPr/>
        </p:nvSpPr>
        <p:spPr>
          <a:xfrm>
            <a:off x="343024" y="2857500"/>
            <a:ext cx="12810746" cy="324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5040"/>
              </a:lnSpc>
              <a:buFontTx/>
              <a:buChar char="-"/>
            </a:pPr>
            <a:r>
              <a:rPr lang="en-US" sz="3200" b="1" u="sng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Looking at countries by freedom status: </a:t>
            </a:r>
          </a:p>
          <a:p>
            <a:pPr algn="just">
              <a:lnSpc>
                <a:spcPts val="504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Between 1992 and 2021 the highest average GDP and relative </a:t>
            </a:r>
          </a:p>
          <a:p>
            <a:pPr algn="just">
              <a:lnSpc>
                <a:spcPts val="504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GDP growth consistently in </a:t>
            </a:r>
            <a:r>
              <a:rPr lang="en-US" sz="3200" b="1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free countries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lvl="1" algn="just">
              <a:lnSpc>
                <a:spcPts val="5040"/>
              </a:lnSpc>
            </a:pPr>
            <a:r>
              <a:rPr lang="en-US" sz="32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BUT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Lowest average GDP &amp; relative GDP growth not in </a:t>
            </a: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not free </a:t>
            </a:r>
          </a:p>
          <a:p>
            <a:pPr lvl="1" algn="just">
              <a:lnSpc>
                <a:spcPts val="5040"/>
              </a:lnSpc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    countries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but </a:t>
            </a:r>
            <a:r>
              <a:rPr lang="en-US" sz="3200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partly free countries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0895B7-C7A9-5146-E5B1-4FEC85B77DC3}"/>
              </a:ext>
            </a:extLst>
          </p:cNvPr>
          <p:cNvSpPr txBox="1"/>
          <p:nvPr/>
        </p:nvSpPr>
        <p:spPr>
          <a:xfrm>
            <a:off x="304800" y="6366839"/>
            <a:ext cx="12810746" cy="324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5040"/>
              </a:lnSpc>
              <a:buFontTx/>
              <a:buChar char="-"/>
            </a:pPr>
            <a:r>
              <a:rPr lang="en-US" sz="3200" b="1" u="sng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Looking at countries by how their freedom status changed: 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Between 1992 and 2021 the highest average GDP in countries whose </a:t>
            </a:r>
            <a:r>
              <a:rPr lang="en-US" sz="32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freedom status remained unchanged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lvl="1" algn="just">
              <a:lnSpc>
                <a:spcPts val="5040"/>
              </a:lnSpc>
            </a:pPr>
            <a:r>
              <a:rPr lang="en-US" sz="32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BUT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Lowest average GDP &amp; relative GDP growth not in </a:t>
            </a: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not free </a:t>
            </a:r>
          </a:p>
          <a:p>
            <a:pPr lvl="1" algn="just">
              <a:lnSpc>
                <a:spcPts val="5040"/>
              </a:lnSpc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    countries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but </a:t>
            </a:r>
            <a:r>
              <a:rPr lang="en-US" sz="3200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partly free countries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B8226-17D2-9E31-5FF2-6837CB66D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lue flowers">
            <a:extLst>
              <a:ext uri="{FF2B5EF4-FFF2-40B4-BE49-F238E27FC236}">
                <a16:creationId xmlns:a16="http://schemas.microsoft.com/office/drawing/2014/main" id="{B73DE0A0-0DDE-43BE-2375-934BA11FC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025" y="-1498229"/>
            <a:ext cx="3478076" cy="3023343"/>
          </a:xfrm>
          <a:prstGeom prst="hexagon">
            <a:avLst>
              <a:gd name="adj" fmla="val 28938"/>
              <a:gd name="vf" fmla="val 115470"/>
            </a:avLst>
          </a:prstGeom>
        </p:spPr>
      </p:pic>
      <p:pic>
        <p:nvPicPr>
          <p:cNvPr id="11" name="Picture 10" descr="Different colored powders">
            <a:extLst>
              <a:ext uri="{FF2B5EF4-FFF2-40B4-BE49-F238E27FC236}">
                <a16:creationId xmlns:a16="http://schemas.microsoft.com/office/drawing/2014/main" id="{94DDF9CB-65AA-AAC6-EE96-0E5B66E0A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027" y="1765601"/>
            <a:ext cx="3416370" cy="2935943"/>
          </a:xfrm>
          <a:prstGeom prst="hexagon">
            <a:avLst>
              <a:gd name="adj" fmla="val 28924"/>
              <a:gd name="vf" fmla="val 115470"/>
            </a:avLst>
          </a:prstGeom>
        </p:spPr>
      </p:pic>
      <p:pic>
        <p:nvPicPr>
          <p:cNvPr id="12" name="Picture 11" descr="Glittering ends of fiber optic decorative tree">
            <a:extLst>
              <a:ext uri="{FF2B5EF4-FFF2-40B4-BE49-F238E27FC236}">
                <a16:creationId xmlns:a16="http://schemas.microsoft.com/office/drawing/2014/main" id="{C6088E60-7CF8-DFAD-53C6-07C71243AB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48" y="147541"/>
            <a:ext cx="3491158" cy="3033879"/>
          </a:xfrm>
          <a:prstGeom prst="hexagon">
            <a:avLst>
              <a:gd name="adj" fmla="val 28870"/>
              <a:gd name="vf" fmla="val 115470"/>
            </a:avLst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BD7BC239-D0EC-7C33-62F5-F69D402C5C8E}"/>
              </a:ext>
            </a:extLst>
          </p:cNvPr>
          <p:cNvGrpSpPr/>
          <p:nvPr/>
        </p:nvGrpSpPr>
        <p:grpSpPr>
          <a:xfrm>
            <a:off x="0" y="876300"/>
            <a:ext cx="10078424" cy="1730977"/>
            <a:chOff x="0" y="0"/>
            <a:chExt cx="3312505" cy="448798"/>
          </a:xfrm>
          <a:solidFill>
            <a:schemeClr val="accent2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11A08CA-3E87-55D4-FCAF-97B9BCE284F8}"/>
                </a:ext>
              </a:extLst>
            </p:cNvPr>
            <p:cNvSpPr/>
            <p:nvPr/>
          </p:nvSpPr>
          <p:spPr>
            <a:xfrm>
              <a:off x="0" y="0"/>
              <a:ext cx="3312506" cy="448798"/>
            </a:xfrm>
            <a:custGeom>
              <a:avLst/>
              <a:gdLst/>
              <a:ahLst/>
              <a:cxnLst/>
              <a:rect l="l" t="t" r="r" b="b"/>
              <a:pathLst>
                <a:path w="3312506" h="448798">
                  <a:moveTo>
                    <a:pt x="9696" y="0"/>
                  </a:moveTo>
                  <a:lnTo>
                    <a:pt x="3302810" y="0"/>
                  </a:lnTo>
                  <a:cubicBezTo>
                    <a:pt x="3305382" y="0"/>
                    <a:pt x="3307848" y="1021"/>
                    <a:pt x="3309666" y="2840"/>
                  </a:cubicBezTo>
                  <a:cubicBezTo>
                    <a:pt x="3311484" y="4658"/>
                    <a:pt x="3312506" y="7124"/>
                    <a:pt x="3312506" y="9696"/>
                  </a:cubicBezTo>
                  <a:lnTo>
                    <a:pt x="3312506" y="439103"/>
                  </a:lnTo>
                  <a:cubicBezTo>
                    <a:pt x="3312506" y="441674"/>
                    <a:pt x="3311484" y="444140"/>
                    <a:pt x="3309666" y="445958"/>
                  </a:cubicBezTo>
                  <a:cubicBezTo>
                    <a:pt x="3307848" y="447777"/>
                    <a:pt x="3305382" y="448798"/>
                    <a:pt x="3302810" y="448798"/>
                  </a:cubicBezTo>
                  <a:lnTo>
                    <a:pt x="9696" y="448798"/>
                  </a:lnTo>
                  <a:cubicBezTo>
                    <a:pt x="7124" y="448798"/>
                    <a:pt x="4658" y="447777"/>
                    <a:pt x="2840" y="445958"/>
                  </a:cubicBezTo>
                  <a:cubicBezTo>
                    <a:pt x="1021" y="444140"/>
                    <a:pt x="0" y="441674"/>
                    <a:pt x="0" y="439103"/>
                  </a:cubicBezTo>
                  <a:lnTo>
                    <a:pt x="0" y="9696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6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264FB6A-ABB5-056C-0AAC-55A7B37A08DD}"/>
                </a:ext>
              </a:extLst>
            </p:cNvPr>
            <p:cNvSpPr txBox="1"/>
            <p:nvPr/>
          </p:nvSpPr>
          <p:spPr>
            <a:xfrm>
              <a:off x="0" y="-38100"/>
              <a:ext cx="3312505" cy="486898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32E95B0-48CE-6AFC-A804-0DEA514E2B25}"/>
              </a:ext>
            </a:extLst>
          </p:cNvPr>
          <p:cNvGrpSpPr>
            <a:grpSpLocks noChangeAspect="1"/>
          </p:cNvGrpSpPr>
          <p:nvPr/>
        </p:nvGrpSpPr>
        <p:grpSpPr>
          <a:xfrm>
            <a:off x="13379574" y="-3009900"/>
            <a:ext cx="3491158" cy="3023343"/>
            <a:chOff x="0" y="0"/>
            <a:chExt cx="6350000" cy="5499100"/>
          </a:xfrm>
          <a:solidFill>
            <a:schemeClr val="accent2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4ACEF20-FA6E-A21E-500C-F7309EF0DEBC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D87E0708-4449-4383-78B2-9A8B7E38321E}"/>
              </a:ext>
            </a:extLst>
          </p:cNvPr>
          <p:cNvGrpSpPr/>
          <p:nvPr/>
        </p:nvGrpSpPr>
        <p:grpSpPr>
          <a:xfrm>
            <a:off x="16149463" y="-1263983"/>
            <a:ext cx="3264735" cy="2805632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C06F3FB-410D-F03A-565C-567EE00A6CD4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6BB041E-B5B4-CF30-19CE-F0F17DDC9152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FC5C912-52ED-EC58-CE26-53D543BE7DB4}"/>
              </a:ext>
            </a:extLst>
          </p:cNvPr>
          <p:cNvGrpSpPr/>
          <p:nvPr/>
        </p:nvGrpSpPr>
        <p:grpSpPr>
          <a:xfrm>
            <a:off x="13393983" y="3326818"/>
            <a:ext cx="3416370" cy="2935943"/>
            <a:chOff x="0" y="0"/>
            <a:chExt cx="812800" cy="6985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BEFD8CC-D85B-F9D6-0B71-8E848EB7416F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69B96D1-9D33-D141-6612-7786B59FF20C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161E71D-370E-4AD8-4794-D57CD4485805}"/>
              </a:ext>
            </a:extLst>
          </p:cNvPr>
          <p:cNvSpPr/>
          <p:nvPr/>
        </p:nvSpPr>
        <p:spPr>
          <a:xfrm>
            <a:off x="16105551" y="4898868"/>
            <a:ext cx="3416370" cy="2935943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de-DE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B86ABB50-4F4D-7768-5F32-B7F158594735}"/>
              </a:ext>
            </a:extLst>
          </p:cNvPr>
          <p:cNvSpPr txBox="1"/>
          <p:nvPr/>
        </p:nvSpPr>
        <p:spPr>
          <a:xfrm>
            <a:off x="614400" y="1181100"/>
            <a:ext cx="8914394" cy="119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907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4C84C-4BEA-24EF-04BA-94AAC9A72CFC}"/>
              </a:ext>
            </a:extLst>
          </p:cNvPr>
          <p:cNvSpPr txBox="1"/>
          <p:nvPr/>
        </p:nvSpPr>
        <p:spPr>
          <a:xfrm>
            <a:off x="457199" y="5295900"/>
            <a:ext cx="13417211" cy="1961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3200" b="1" u="sng" dirty="0">
                <a:latin typeface="Open Sans"/>
                <a:ea typeface="Open Sans"/>
                <a:cs typeface="Open Sans"/>
                <a:sym typeface="Open Sans"/>
              </a:rPr>
              <a:t>Problem of causation: </a:t>
            </a:r>
          </a:p>
          <a:p>
            <a:pPr algn="just">
              <a:lnSpc>
                <a:spcPts val="5040"/>
              </a:lnSpc>
            </a:pPr>
            <a:r>
              <a:rPr lang="en-US" sz="3200" b="1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Is economic prosperity growing in countries that rose in </a:t>
            </a:r>
          </a:p>
          <a:p>
            <a:pPr algn="just">
              <a:lnSpc>
                <a:spcPts val="5040"/>
              </a:lnSpc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	freedom status because countries are more free?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8BAB8-7EDE-ACE9-0181-0DEF9367272F}"/>
              </a:ext>
            </a:extLst>
          </p:cNvPr>
          <p:cNvSpPr txBox="1"/>
          <p:nvPr/>
        </p:nvSpPr>
        <p:spPr>
          <a:xfrm>
            <a:off x="527795" y="3158674"/>
            <a:ext cx="13106401" cy="1961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5040"/>
              </a:lnSpc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Correlation between increases in freedom and increases in economic prosperity, as well as correlation between high economic prosperity and human development apparent</a:t>
            </a:r>
            <a:endParaRPr lang="en-US" sz="3200" b="1" dirty="0">
              <a:solidFill>
                <a:srgbClr val="FFC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B12BF-A8A5-ED77-D009-65B289CE521C}"/>
              </a:ext>
            </a:extLst>
          </p:cNvPr>
          <p:cNvSpPr txBox="1"/>
          <p:nvPr/>
        </p:nvSpPr>
        <p:spPr>
          <a:xfrm>
            <a:off x="533399" y="7288221"/>
            <a:ext cx="1066799" cy="679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2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9B6700-B0B7-D1B2-F398-9702D2B121C4}"/>
              </a:ext>
            </a:extLst>
          </p:cNvPr>
          <p:cNvSpPr txBox="1"/>
          <p:nvPr/>
        </p:nvSpPr>
        <p:spPr>
          <a:xfrm>
            <a:off x="1338080" y="7288221"/>
            <a:ext cx="17145000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40"/>
              </a:lnSpc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Is freedom increasing because economically more prosperous countries </a:t>
            </a:r>
          </a:p>
          <a:p>
            <a:pPr>
              <a:lnSpc>
                <a:spcPts val="5040"/>
              </a:lnSpc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can afford more freedom?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F98FE6-2BB3-75F1-54FF-F8770DE85E9E}"/>
              </a:ext>
            </a:extLst>
          </p:cNvPr>
          <p:cNvSpPr txBox="1"/>
          <p:nvPr/>
        </p:nvSpPr>
        <p:spPr>
          <a:xfrm>
            <a:off x="1338080" y="8639340"/>
            <a:ext cx="18497895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Are freedom and economic prosperity correlated only because of other causes, </a:t>
            </a:r>
          </a:p>
          <a:p>
            <a:pPr algn="just">
              <a:lnSpc>
                <a:spcPts val="5040"/>
              </a:lnSpc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such as cultural or geographical factors?</a:t>
            </a: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230058-AC96-7266-9130-51BCE4022B0E}"/>
              </a:ext>
            </a:extLst>
          </p:cNvPr>
          <p:cNvSpPr txBox="1"/>
          <p:nvPr/>
        </p:nvSpPr>
        <p:spPr>
          <a:xfrm>
            <a:off x="533399" y="8639340"/>
            <a:ext cx="1066799" cy="679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2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3630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4F37BB-FDBC-7CAD-8D27-0918BC938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lose-up of documents and charts">
            <a:extLst>
              <a:ext uri="{FF2B5EF4-FFF2-40B4-BE49-F238E27FC236}">
                <a16:creationId xmlns:a16="http://schemas.microsoft.com/office/drawing/2014/main" id="{9ED11196-8C0E-ECEA-3E64-445553DE8A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151" y="161154"/>
            <a:ext cx="3491158" cy="3005522"/>
          </a:xfrm>
          <a:prstGeom prst="hexagon">
            <a:avLst>
              <a:gd name="adj" fmla="val 28644"/>
              <a:gd name="vf" fmla="val 115470"/>
            </a:avLst>
          </a:prstGeom>
        </p:spPr>
      </p:pic>
      <p:pic>
        <p:nvPicPr>
          <p:cNvPr id="28" name="Picture 27" descr="Angled photo Passing car lights on a curve.">
            <a:extLst>
              <a:ext uri="{FF2B5EF4-FFF2-40B4-BE49-F238E27FC236}">
                <a16:creationId xmlns:a16="http://schemas.microsoft.com/office/drawing/2014/main" id="{F56D9555-FC9F-5653-C7D6-B27FA8EDB5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551" y="1727322"/>
            <a:ext cx="3491158" cy="3023344"/>
          </a:xfrm>
          <a:prstGeom prst="hexagon">
            <a:avLst>
              <a:gd name="adj" fmla="val 28991"/>
              <a:gd name="vf" fmla="val 115470"/>
            </a:avLst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D656588-5888-972F-AB96-9B178FC7A544}"/>
              </a:ext>
            </a:extLst>
          </p:cNvPr>
          <p:cNvGrpSpPr/>
          <p:nvPr/>
        </p:nvGrpSpPr>
        <p:grpSpPr>
          <a:xfrm>
            <a:off x="0" y="876300"/>
            <a:ext cx="10078424" cy="1730977"/>
            <a:chOff x="0" y="0"/>
            <a:chExt cx="3312505" cy="448798"/>
          </a:xfrm>
          <a:solidFill>
            <a:schemeClr val="accent2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DCB99B0-07F4-A405-C47B-0826FA3CEB32}"/>
                </a:ext>
              </a:extLst>
            </p:cNvPr>
            <p:cNvSpPr/>
            <p:nvPr/>
          </p:nvSpPr>
          <p:spPr>
            <a:xfrm>
              <a:off x="0" y="0"/>
              <a:ext cx="3312506" cy="448798"/>
            </a:xfrm>
            <a:custGeom>
              <a:avLst/>
              <a:gdLst/>
              <a:ahLst/>
              <a:cxnLst/>
              <a:rect l="l" t="t" r="r" b="b"/>
              <a:pathLst>
                <a:path w="3312506" h="448798">
                  <a:moveTo>
                    <a:pt x="9696" y="0"/>
                  </a:moveTo>
                  <a:lnTo>
                    <a:pt x="3302810" y="0"/>
                  </a:lnTo>
                  <a:cubicBezTo>
                    <a:pt x="3305382" y="0"/>
                    <a:pt x="3307848" y="1021"/>
                    <a:pt x="3309666" y="2840"/>
                  </a:cubicBezTo>
                  <a:cubicBezTo>
                    <a:pt x="3311484" y="4658"/>
                    <a:pt x="3312506" y="7124"/>
                    <a:pt x="3312506" y="9696"/>
                  </a:cubicBezTo>
                  <a:lnTo>
                    <a:pt x="3312506" y="439103"/>
                  </a:lnTo>
                  <a:cubicBezTo>
                    <a:pt x="3312506" y="441674"/>
                    <a:pt x="3311484" y="444140"/>
                    <a:pt x="3309666" y="445958"/>
                  </a:cubicBezTo>
                  <a:cubicBezTo>
                    <a:pt x="3307848" y="447777"/>
                    <a:pt x="3305382" y="448798"/>
                    <a:pt x="3302810" y="448798"/>
                  </a:cubicBezTo>
                  <a:lnTo>
                    <a:pt x="9696" y="448798"/>
                  </a:lnTo>
                  <a:cubicBezTo>
                    <a:pt x="7124" y="448798"/>
                    <a:pt x="4658" y="447777"/>
                    <a:pt x="2840" y="445958"/>
                  </a:cubicBezTo>
                  <a:cubicBezTo>
                    <a:pt x="1021" y="444140"/>
                    <a:pt x="0" y="441674"/>
                    <a:pt x="0" y="439103"/>
                  </a:cubicBezTo>
                  <a:lnTo>
                    <a:pt x="0" y="9696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6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487288-6566-F65B-0D94-72B2B8CACE0C}"/>
                </a:ext>
              </a:extLst>
            </p:cNvPr>
            <p:cNvSpPr txBox="1"/>
            <p:nvPr/>
          </p:nvSpPr>
          <p:spPr>
            <a:xfrm>
              <a:off x="0" y="-38100"/>
              <a:ext cx="3312505" cy="486898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6F2119E-BE4D-CCF3-4EE6-9E12515F6536}"/>
              </a:ext>
            </a:extLst>
          </p:cNvPr>
          <p:cNvGrpSpPr>
            <a:grpSpLocks noChangeAspect="1"/>
          </p:cNvGrpSpPr>
          <p:nvPr/>
        </p:nvGrpSpPr>
        <p:grpSpPr>
          <a:xfrm>
            <a:off x="13379574" y="-3009900"/>
            <a:ext cx="3491158" cy="3023343"/>
            <a:chOff x="0" y="0"/>
            <a:chExt cx="6350000" cy="5499100"/>
          </a:xfrm>
          <a:solidFill>
            <a:schemeClr val="accent2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9720243-F4E3-D70C-5904-67F0B396A348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CE25DC6-9F3E-B406-1267-0D00A08659B8}"/>
              </a:ext>
            </a:extLst>
          </p:cNvPr>
          <p:cNvGrpSpPr/>
          <p:nvPr/>
        </p:nvGrpSpPr>
        <p:grpSpPr>
          <a:xfrm>
            <a:off x="16149463" y="-1263983"/>
            <a:ext cx="3264735" cy="2805632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175660-0DE6-EDD8-8BF2-A072C1570009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B450ADF-A09D-84E9-8766-3113D53F7C95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A551C82-E365-A477-15FB-FCDE1C7BCE8C}"/>
              </a:ext>
            </a:extLst>
          </p:cNvPr>
          <p:cNvGrpSpPr/>
          <p:nvPr/>
        </p:nvGrpSpPr>
        <p:grpSpPr>
          <a:xfrm>
            <a:off x="13393983" y="3326818"/>
            <a:ext cx="3416370" cy="2935943"/>
            <a:chOff x="0" y="0"/>
            <a:chExt cx="812800" cy="6985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56D0DAB-2F46-3718-81AB-1AE46D186EE3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3E4E9E8-A86A-0B89-CB48-E380F37607E5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3EDD42C-EAF3-F767-93C1-4944893757D3}"/>
              </a:ext>
            </a:extLst>
          </p:cNvPr>
          <p:cNvSpPr/>
          <p:nvPr/>
        </p:nvSpPr>
        <p:spPr>
          <a:xfrm>
            <a:off x="16105551" y="4898868"/>
            <a:ext cx="3416370" cy="2935943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de-DE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933C7F9-BE1D-F9AA-FF19-469304526B7C}"/>
              </a:ext>
            </a:extLst>
          </p:cNvPr>
          <p:cNvGrpSpPr>
            <a:grpSpLocks noChangeAspect="1"/>
          </p:cNvGrpSpPr>
          <p:nvPr/>
        </p:nvGrpSpPr>
        <p:grpSpPr>
          <a:xfrm>
            <a:off x="10587028" y="-1498228"/>
            <a:ext cx="3491158" cy="3023343"/>
            <a:chOff x="0" y="0"/>
            <a:chExt cx="6350000" cy="549910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F78777B-AC82-2719-B827-46FB2BAE2E20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4"/>
              <a:stretch>
                <a:fillRect l="-14687" r="-14687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1D7C1F29-0DA2-C98F-5777-8EA454A19E05}"/>
              </a:ext>
            </a:extLst>
          </p:cNvPr>
          <p:cNvSpPr txBox="1"/>
          <p:nvPr/>
        </p:nvSpPr>
        <p:spPr>
          <a:xfrm>
            <a:off x="614400" y="1181100"/>
            <a:ext cx="8914394" cy="119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907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Issues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F8006A-310F-A8B0-7E57-B46D4B8C370E}"/>
              </a:ext>
            </a:extLst>
          </p:cNvPr>
          <p:cNvSpPr txBox="1"/>
          <p:nvPr/>
        </p:nvSpPr>
        <p:spPr>
          <a:xfrm>
            <a:off x="527795" y="3158674"/>
            <a:ext cx="13106401" cy="4526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5040"/>
              </a:lnSpc>
              <a:buFontTx/>
              <a:buChar char="-"/>
            </a:pPr>
            <a:r>
              <a:rPr lang="en-US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Missing Data</a:t>
            </a:r>
          </a:p>
          <a:p>
            <a:pPr marL="742950" lvl="1" indent="-285750" algn="just">
              <a:lnSpc>
                <a:spcPts val="5040"/>
              </a:lnSpc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Incomplete view as data sets (on freedom status &amp; GDP) include empty data cells for where data is unavailable</a:t>
            </a:r>
          </a:p>
          <a:p>
            <a:pPr lvl="1" algn="just">
              <a:lnSpc>
                <a:spcPts val="5040"/>
              </a:lnSpc>
            </a:pPr>
            <a:endParaRPr lang="en-US" sz="3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 algn="just">
              <a:lnSpc>
                <a:spcPts val="5040"/>
              </a:lnSpc>
              <a:buFontTx/>
              <a:buChar char="-"/>
            </a:pPr>
            <a:r>
              <a:rPr lang="en-US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Question of the reliability of the Data</a:t>
            </a:r>
          </a:p>
          <a:p>
            <a:pPr marL="742950" lvl="1" indent="-285750" algn="just">
              <a:lnSpc>
                <a:spcPts val="5040"/>
              </a:lnSpc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data could be questionable. How reliable is, for example, the GDP data we have of dictatorships, especially failing ones?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734A2-AEC0-3EB2-6DCE-6FEEABE3CA8A}"/>
              </a:ext>
            </a:extLst>
          </p:cNvPr>
          <p:cNvSpPr txBox="1"/>
          <p:nvPr/>
        </p:nvSpPr>
        <p:spPr>
          <a:xfrm>
            <a:off x="527794" y="8039100"/>
            <a:ext cx="16922005" cy="1961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5040"/>
              </a:lnSpc>
              <a:buFontTx/>
              <a:buChar char="-"/>
            </a:pPr>
            <a:r>
              <a:rPr lang="en-US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Small Sample Size given the subject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(limited number of countries in the world)</a:t>
            </a:r>
          </a:p>
          <a:p>
            <a:pPr marL="742950" lvl="1" indent="-285750" algn="just">
              <a:lnSpc>
                <a:spcPts val="5040"/>
              </a:lnSpc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a result, some data groupings end up very small. Most prominently: </a:t>
            </a:r>
          </a:p>
          <a:p>
            <a:pPr lvl="1" algn="just">
              <a:lnSpc>
                <a:spcPts val="5040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between 1992 and 2021 only one country dropped from “free” to “not free”</a:t>
            </a:r>
            <a:endParaRPr lang="en-US" sz="3200" dirty="0">
              <a:solidFill>
                <a:srgbClr val="FFC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6472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Birds in snow">
            <a:extLst>
              <a:ext uri="{FF2B5EF4-FFF2-40B4-BE49-F238E27FC236}">
                <a16:creationId xmlns:a16="http://schemas.microsoft.com/office/drawing/2014/main" id="{6D5249D0-C002-6B0E-083C-B54DE34D95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823" y="1581067"/>
            <a:ext cx="2194697" cy="1897826"/>
          </a:xfrm>
          <a:prstGeom prst="hexagon">
            <a:avLst>
              <a:gd name="adj" fmla="val 28493"/>
              <a:gd name="vf" fmla="val 115470"/>
            </a:avLst>
          </a:prstGeom>
        </p:spPr>
      </p:pic>
      <p:pic>
        <p:nvPicPr>
          <p:cNvPr id="60" name="Picture 59" descr="Bee depositing into a honeycomb">
            <a:extLst>
              <a:ext uri="{FF2B5EF4-FFF2-40B4-BE49-F238E27FC236}">
                <a16:creationId xmlns:a16="http://schemas.microsoft.com/office/drawing/2014/main" id="{6E4D7610-07E2-1F97-D853-30E94660E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140" y="598764"/>
            <a:ext cx="2188649" cy="1895200"/>
          </a:xfrm>
          <a:prstGeom prst="hexagon">
            <a:avLst>
              <a:gd name="adj" fmla="val 29021"/>
              <a:gd name="vf" fmla="val 115470"/>
            </a:avLst>
          </a:prstGeom>
        </p:spPr>
      </p:pic>
      <p:pic>
        <p:nvPicPr>
          <p:cNvPr id="54" name="Picture 53" descr="Abstract backtground of soap bubbles">
            <a:extLst>
              <a:ext uri="{FF2B5EF4-FFF2-40B4-BE49-F238E27FC236}">
                <a16:creationId xmlns:a16="http://schemas.microsoft.com/office/drawing/2014/main" id="{CB64442B-1299-C003-C3C1-3CF2251176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040" y="1567998"/>
            <a:ext cx="2182173" cy="1895537"/>
          </a:xfrm>
          <a:prstGeom prst="hexagon">
            <a:avLst>
              <a:gd name="adj" fmla="val 28618"/>
              <a:gd name="vf" fmla="val 115470"/>
            </a:avLst>
          </a:prstGeom>
        </p:spPr>
      </p:pic>
      <p:pic>
        <p:nvPicPr>
          <p:cNvPr id="45" name="Picture 44" descr="Vintage movie ending frame">
            <a:extLst>
              <a:ext uri="{FF2B5EF4-FFF2-40B4-BE49-F238E27FC236}">
                <a16:creationId xmlns:a16="http://schemas.microsoft.com/office/drawing/2014/main" id="{42FE79B0-74B7-460C-44B0-0998D83210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421" y="2584976"/>
            <a:ext cx="2141572" cy="1849514"/>
          </a:xfrm>
          <a:prstGeom prst="hexagon">
            <a:avLst>
              <a:gd name="adj" fmla="val 29506"/>
              <a:gd name="vf" fmla="val 115470"/>
            </a:avLst>
          </a:prstGeom>
        </p:spPr>
      </p:pic>
      <p:pic>
        <p:nvPicPr>
          <p:cNvPr id="25" name="Picture 24" descr="Sunset on mountain tops">
            <a:extLst>
              <a:ext uri="{FF2B5EF4-FFF2-40B4-BE49-F238E27FC236}">
                <a16:creationId xmlns:a16="http://schemas.microsoft.com/office/drawing/2014/main" id="{F2AD2AA3-D0AE-9B02-7AA4-16BCA7F280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15" y="-378025"/>
            <a:ext cx="2200250" cy="1891178"/>
          </a:xfrm>
          <a:prstGeom prst="hexagon">
            <a:avLst>
              <a:gd name="adj" fmla="val 28861"/>
              <a:gd name="vf" fmla="val 115470"/>
            </a:avLst>
          </a:prstGeom>
        </p:spPr>
      </p:pic>
      <p:pic>
        <p:nvPicPr>
          <p:cNvPr id="18" name="Picture 17" descr="Person running fast to jump over precipice between two mountains">
            <a:extLst>
              <a:ext uri="{FF2B5EF4-FFF2-40B4-BE49-F238E27FC236}">
                <a16:creationId xmlns:a16="http://schemas.microsoft.com/office/drawing/2014/main" id="{31A9FBED-EA0F-17B2-AEEF-4B2E0A4A3D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9" y="579099"/>
            <a:ext cx="2182173" cy="1891178"/>
          </a:xfrm>
          <a:prstGeom prst="hexagon">
            <a:avLst>
              <a:gd name="adj" fmla="val 28529"/>
              <a:gd name="vf" fmla="val 115470"/>
            </a:avLst>
          </a:prstGeom>
        </p:spPr>
      </p:pic>
      <p:grpSp>
        <p:nvGrpSpPr>
          <p:cNvPr id="2" name="Group 2"/>
          <p:cNvGrpSpPr/>
          <p:nvPr/>
        </p:nvGrpSpPr>
        <p:grpSpPr>
          <a:xfrm>
            <a:off x="4691044" y="2103490"/>
            <a:ext cx="8905912" cy="1907231"/>
            <a:chOff x="0" y="0"/>
            <a:chExt cx="2095686" cy="448798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095686" cy="448798"/>
            </a:xfrm>
            <a:custGeom>
              <a:avLst/>
              <a:gdLst/>
              <a:ahLst/>
              <a:cxnLst/>
              <a:rect l="l" t="t" r="r" b="b"/>
              <a:pathLst>
                <a:path w="2095686" h="448798">
                  <a:moveTo>
                    <a:pt x="13909" y="0"/>
                  </a:moveTo>
                  <a:lnTo>
                    <a:pt x="2081777" y="0"/>
                  </a:lnTo>
                  <a:cubicBezTo>
                    <a:pt x="2085466" y="0"/>
                    <a:pt x="2089004" y="1465"/>
                    <a:pt x="2091612" y="4074"/>
                  </a:cubicBezTo>
                  <a:cubicBezTo>
                    <a:pt x="2094221" y="6682"/>
                    <a:pt x="2095686" y="10220"/>
                    <a:pt x="2095686" y="13909"/>
                  </a:cubicBezTo>
                  <a:lnTo>
                    <a:pt x="2095686" y="434889"/>
                  </a:lnTo>
                  <a:cubicBezTo>
                    <a:pt x="2095686" y="438578"/>
                    <a:pt x="2094221" y="442116"/>
                    <a:pt x="2091612" y="444724"/>
                  </a:cubicBezTo>
                  <a:cubicBezTo>
                    <a:pt x="2089004" y="447333"/>
                    <a:pt x="2085466" y="448798"/>
                    <a:pt x="2081777" y="448798"/>
                  </a:cubicBezTo>
                  <a:lnTo>
                    <a:pt x="13909" y="448798"/>
                  </a:lnTo>
                  <a:cubicBezTo>
                    <a:pt x="6227" y="448798"/>
                    <a:pt x="0" y="442571"/>
                    <a:pt x="0" y="434889"/>
                  </a:cubicBezTo>
                  <a:lnTo>
                    <a:pt x="0" y="13909"/>
                  </a:lnTo>
                  <a:cubicBezTo>
                    <a:pt x="0" y="10220"/>
                    <a:pt x="1465" y="6682"/>
                    <a:pt x="4074" y="4074"/>
                  </a:cubicBezTo>
                  <a:cubicBezTo>
                    <a:pt x="6682" y="1465"/>
                    <a:pt x="10220" y="0"/>
                    <a:pt x="13909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95686" cy="486898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26185" y="2508762"/>
            <a:ext cx="8435631" cy="129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6"/>
              </a:lnSpc>
            </a:pPr>
            <a:r>
              <a:rPr lang="en-US" sz="9875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200388" y="-1385861"/>
            <a:ext cx="2188452" cy="1895200"/>
            <a:chOff x="0" y="0"/>
            <a:chExt cx="6350000" cy="5499100"/>
          </a:xfrm>
          <a:solidFill>
            <a:schemeClr val="accent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36709" y="-291424"/>
            <a:ext cx="2046518" cy="1758726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909182" y="3571795"/>
            <a:ext cx="2141571" cy="184041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de-DE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 flipH="1">
            <a:off x="13449865" y="-438262"/>
            <a:ext cx="2188452" cy="1895200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8"/>
              <a:stretch>
                <a:fillRect l="-14868" r="-14868"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4" name="Freeform 24"/>
          <p:cNvSpPr/>
          <p:nvPr/>
        </p:nvSpPr>
        <p:spPr>
          <a:xfrm>
            <a:off x="-930158" y="3539850"/>
            <a:ext cx="2141571" cy="184041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endParaRPr lang="de-DE"/>
          </a:p>
        </p:txBody>
      </p:sp>
      <p:grpSp>
        <p:nvGrpSpPr>
          <p:cNvPr id="28" name="Group 28"/>
          <p:cNvGrpSpPr/>
          <p:nvPr/>
        </p:nvGrpSpPr>
        <p:grpSpPr>
          <a:xfrm>
            <a:off x="743070" y="2558687"/>
            <a:ext cx="2141571" cy="1840412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-854155" y="-327202"/>
            <a:ext cx="2046518" cy="1758726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743070" y="-1385861"/>
            <a:ext cx="2188452" cy="1895200"/>
            <a:chOff x="0" y="0"/>
            <a:chExt cx="6350000" cy="5499100"/>
          </a:xfrm>
          <a:solidFill>
            <a:schemeClr val="accent2"/>
          </a:solidFill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209799" y="4838700"/>
            <a:ext cx="14231835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… for your time and attention. </a:t>
            </a:r>
          </a:p>
          <a:p>
            <a:pPr algn="just"/>
            <a:r>
              <a:rPr lang="en-US" sz="4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 hope you found this project interesting and insightful.</a:t>
            </a:r>
          </a:p>
          <a:p>
            <a:pPr algn="just"/>
            <a:endParaRPr lang="en-US" sz="4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/>
            <a:r>
              <a:rPr lang="en-US" sz="4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you’re interested in more, please check out my portfolio and CV at </a:t>
            </a:r>
            <a:r>
              <a:rPr lang="en-US" sz="4800" dirty="0">
                <a:solidFill>
                  <a:schemeClr val="accent1"/>
                </a:solidFill>
                <a:latin typeface="Canva Sans"/>
                <a:ea typeface="Canva Sans"/>
                <a:cs typeface="Canva Sans"/>
                <a:sym typeface="Canva Sans"/>
                <a:hlinkClick r:id="rId9"/>
              </a:rPr>
              <a:t>GitHub</a:t>
            </a:r>
            <a:endParaRPr lang="en-US" sz="4800" dirty="0">
              <a:solidFill>
                <a:schemeClr val="accent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0" y="9685315"/>
            <a:ext cx="18287999" cy="0"/>
          </a:xfrm>
          <a:prstGeom prst="line">
            <a:avLst/>
          </a:prstGeom>
          <a:ln w="95250" cap="flat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pic>
        <p:nvPicPr>
          <p:cNvPr id="42" name="Picture 41" descr="Glittering ends of fiber optic decorative tree">
            <a:extLst>
              <a:ext uri="{FF2B5EF4-FFF2-40B4-BE49-F238E27FC236}">
                <a16:creationId xmlns:a16="http://schemas.microsoft.com/office/drawing/2014/main" id="{D83C0272-CFD7-7CE0-A84A-01C609D341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619" y="-439929"/>
            <a:ext cx="2194697" cy="1907231"/>
          </a:xfrm>
          <a:prstGeom prst="hexagon">
            <a:avLst>
              <a:gd name="adj" fmla="val 28870"/>
              <a:gd name="vf" fmla="val 115470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24B0BEB-1927-13BC-9A85-8804280272FF}"/>
              </a:ext>
            </a:extLst>
          </p:cNvPr>
          <p:cNvSpPr/>
          <p:nvPr/>
        </p:nvSpPr>
        <p:spPr>
          <a:xfrm>
            <a:off x="2440577" y="2857500"/>
            <a:ext cx="1607445" cy="1066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Freeform 5"/>
          <p:cNvSpPr/>
          <p:nvPr/>
        </p:nvSpPr>
        <p:spPr>
          <a:xfrm>
            <a:off x="14077260" y="7801712"/>
            <a:ext cx="5659888" cy="4863966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14077260" y="-2378679"/>
            <a:ext cx="5659888" cy="4863966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12846" y="647700"/>
            <a:ext cx="7855991" cy="1614317"/>
            <a:chOff x="0" y="0"/>
            <a:chExt cx="4053413" cy="425170"/>
          </a:xfrm>
          <a:solidFill>
            <a:schemeClr val="accent2"/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53413" cy="425170"/>
            </a:xfrm>
            <a:custGeom>
              <a:avLst/>
              <a:gdLst/>
              <a:ahLst/>
              <a:cxnLst/>
              <a:rect l="l" t="t" r="r" b="b"/>
              <a:pathLst>
                <a:path w="4053413" h="425170">
                  <a:moveTo>
                    <a:pt x="4024" y="0"/>
                  </a:moveTo>
                  <a:lnTo>
                    <a:pt x="4049389" y="0"/>
                  </a:lnTo>
                  <a:cubicBezTo>
                    <a:pt x="4051612" y="0"/>
                    <a:pt x="4053413" y="1802"/>
                    <a:pt x="4053413" y="4024"/>
                  </a:cubicBezTo>
                  <a:lnTo>
                    <a:pt x="4053413" y="421146"/>
                  </a:lnTo>
                  <a:cubicBezTo>
                    <a:pt x="4053413" y="423368"/>
                    <a:pt x="4051612" y="425170"/>
                    <a:pt x="4049389" y="425170"/>
                  </a:cubicBezTo>
                  <a:lnTo>
                    <a:pt x="4024" y="425170"/>
                  </a:lnTo>
                  <a:cubicBezTo>
                    <a:pt x="1802" y="425170"/>
                    <a:pt x="0" y="423368"/>
                    <a:pt x="0" y="421146"/>
                  </a:cubicBezTo>
                  <a:lnTo>
                    <a:pt x="0" y="4024"/>
                  </a:lnTo>
                  <a:cubicBezTo>
                    <a:pt x="0" y="1802"/>
                    <a:pt x="1802" y="0"/>
                    <a:pt x="4024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>
                <a:solidFill>
                  <a:schemeClr val="accent2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053413" cy="46327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83076" y="966834"/>
            <a:ext cx="11200688" cy="113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8636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CONTENTS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68823" y="3044650"/>
            <a:ext cx="908997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33"/>
              </a:lnSpc>
            </a:pPr>
            <a:r>
              <a:rPr lang="en-US" sz="4643" b="1" dirty="0">
                <a:solidFill>
                  <a:srgbClr val="000000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Project Idea &amp; Goal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47202" y="4857469"/>
            <a:ext cx="505879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3"/>
              </a:lnSpc>
            </a:pPr>
            <a:r>
              <a:rPr lang="en-US" sz="4643" b="1" dirty="0">
                <a:solidFill>
                  <a:srgbClr val="000000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Data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643683" y="6626051"/>
            <a:ext cx="769131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33"/>
              </a:lnSpc>
            </a:pPr>
            <a:r>
              <a:rPr lang="en-US" sz="4643" b="1" dirty="0">
                <a:solidFill>
                  <a:srgbClr val="000000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Tackling the Problems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295002" y="8366701"/>
            <a:ext cx="505879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3"/>
              </a:lnSpc>
            </a:pPr>
            <a:r>
              <a:rPr lang="en-US" sz="4643" b="1" dirty="0">
                <a:solidFill>
                  <a:srgbClr val="000000"/>
                </a:solidFill>
                <a:latin typeface="Open Sans Bold Bold"/>
                <a:ea typeface="Open Sans Bold Bold"/>
                <a:cs typeface="Open Sans Bold Bold"/>
                <a:sym typeface="Open Sans Bold Bold"/>
              </a:rPr>
              <a:t>Conclusions</a:t>
            </a:r>
          </a:p>
        </p:txBody>
      </p:sp>
      <p:pic>
        <p:nvPicPr>
          <p:cNvPr id="13" name="Picture 12" descr="Close-up of documents and charts">
            <a:extLst>
              <a:ext uri="{FF2B5EF4-FFF2-40B4-BE49-F238E27FC236}">
                <a16:creationId xmlns:a16="http://schemas.microsoft.com/office/drawing/2014/main" id="{6F725CA7-5F75-0A33-5F17-6DB08A495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912" y="2690698"/>
            <a:ext cx="5659888" cy="4901462"/>
          </a:xfrm>
          <a:prstGeom prst="hexagon">
            <a:avLst>
              <a:gd name="adj" fmla="val 28644"/>
              <a:gd name="vf" fmla="val 115470"/>
            </a:avLst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8BCBCF6-ADF7-42AA-1198-163374469AF1}"/>
              </a:ext>
            </a:extLst>
          </p:cNvPr>
          <p:cNvSpPr/>
          <p:nvPr/>
        </p:nvSpPr>
        <p:spPr>
          <a:xfrm>
            <a:off x="2438400" y="4631977"/>
            <a:ext cx="2283823" cy="1066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761A510F-106F-A8D6-CE23-DF7CCDAF6959}"/>
              </a:ext>
            </a:extLst>
          </p:cNvPr>
          <p:cNvSpPr/>
          <p:nvPr/>
        </p:nvSpPr>
        <p:spPr>
          <a:xfrm>
            <a:off x="2438400" y="6438901"/>
            <a:ext cx="3063412" cy="1066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CB86EFD7-AD47-54DE-DEB1-018E36767EFE}"/>
              </a:ext>
            </a:extLst>
          </p:cNvPr>
          <p:cNvSpPr/>
          <p:nvPr/>
        </p:nvSpPr>
        <p:spPr>
          <a:xfrm>
            <a:off x="2438400" y="8179551"/>
            <a:ext cx="3733800" cy="1066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800" b="1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1202207"/>
            <a:ext cx="11068050" cy="1198093"/>
            <a:chOff x="0" y="0"/>
            <a:chExt cx="2840973" cy="671883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840973" cy="671883"/>
            </a:xfrm>
            <a:custGeom>
              <a:avLst/>
              <a:gdLst/>
              <a:ahLst/>
              <a:cxnLst/>
              <a:rect l="l" t="t" r="r" b="b"/>
              <a:pathLst>
                <a:path w="2840973" h="671883">
                  <a:moveTo>
                    <a:pt x="12875" y="0"/>
                  </a:moveTo>
                  <a:lnTo>
                    <a:pt x="2828098" y="0"/>
                  </a:lnTo>
                  <a:cubicBezTo>
                    <a:pt x="2831513" y="0"/>
                    <a:pt x="2834788" y="1356"/>
                    <a:pt x="2837202" y="3771"/>
                  </a:cubicBezTo>
                  <a:cubicBezTo>
                    <a:pt x="2839617" y="6186"/>
                    <a:pt x="2840973" y="9460"/>
                    <a:pt x="2840973" y="12875"/>
                  </a:cubicBezTo>
                  <a:lnTo>
                    <a:pt x="2840973" y="659008"/>
                  </a:lnTo>
                  <a:cubicBezTo>
                    <a:pt x="2840973" y="662423"/>
                    <a:pt x="2839617" y="665698"/>
                    <a:pt x="2837202" y="668112"/>
                  </a:cubicBezTo>
                  <a:cubicBezTo>
                    <a:pt x="2834788" y="670527"/>
                    <a:pt x="2831513" y="671883"/>
                    <a:pt x="2828098" y="671883"/>
                  </a:cubicBezTo>
                  <a:lnTo>
                    <a:pt x="12875" y="671883"/>
                  </a:lnTo>
                  <a:cubicBezTo>
                    <a:pt x="9460" y="671883"/>
                    <a:pt x="6186" y="670527"/>
                    <a:pt x="3771" y="668112"/>
                  </a:cubicBezTo>
                  <a:cubicBezTo>
                    <a:pt x="1356" y="665698"/>
                    <a:pt x="0" y="662423"/>
                    <a:pt x="0" y="659008"/>
                  </a:cubicBezTo>
                  <a:lnTo>
                    <a:pt x="0" y="12875"/>
                  </a:lnTo>
                  <a:cubicBezTo>
                    <a:pt x="0" y="9460"/>
                    <a:pt x="1356" y="6186"/>
                    <a:pt x="3771" y="3771"/>
                  </a:cubicBezTo>
                  <a:cubicBezTo>
                    <a:pt x="6186" y="1356"/>
                    <a:pt x="9460" y="0"/>
                    <a:pt x="12875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0973" cy="70998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128" y="1318929"/>
            <a:ext cx="11258072" cy="1053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33"/>
              </a:lnSpc>
            </a:pPr>
            <a:r>
              <a:rPr lang="en-US" sz="800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Project Idea &amp; Goal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637112" y="-3085967"/>
            <a:ext cx="4910819" cy="4220235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49350" y="2689146"/>
            <a:ext cx="16797178" cy="3806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Over recent years, freedom is said to be declining worldwide. </a:t>
            </a:r>
          </a:p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this project I want to explore what benefits there are for</a:t>
            </a:r>
          </a:p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countries which prioritize freedom. My main question is, </a:t>
            </a:r>
          </a:p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freedom is desirable, not only from an individualist perspective, </a:t>
            </a:r>
          </a:p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also, from a broader economic and societal point of view?</a:t>
            </a:r>
          </a:p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 decided to boil this problem down to two interconnected problems: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1472" y="370047"/>
            <a:ext cx="4210323" cy="6419139"/>
            <a:chOff x="0" y="0"/>
            <a:chExt cx="3585346" cy="5466287"/>
          </a:xfrm>
          <a:solidFill>
            <a:schemeClr val="accent2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85346" cy="5466286"/>
            </a:xfrm>
            <a:custGeom>
              <a:avLst/>
              <a:gdLst/>
              <a:ahLst/>
              <a:cxnLst/>
              <a:rect l="l" t="t" r="r" b="b"/>
              <a:pathLst>
                <a:path w="3585346" h="5466286">
                  <a:moveTo>
                    <a:pt x="3421516" y="0"/>
                  </a:moveTo>
                  <a:lnTo>
                    <a:pt x="0" y="0"/>
                  </a:lnTo>
                  <a:lnTo>
                    <a:pt x="0" y="5466286"/>
                  </a:lnTo>
                  <a:lnTo>
                    <a:pt x="76200" y="5466286"/>
                  </a:lnTo>
                  <a:lnTo>
                    <a:pt x="76200" y="76200"/>
                  </a:lnTo>
                  <a:lnTo>
                    <a:pt x="3585346" y="76200"/>
                  </a:lnTo>
                  <a:lnTo>
                    <a:pt x="3585346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1865513" y="7751113"/>
            <a:ext cx="6070024" cy="2019359"/>
            <a:chOff x="0" y="0"/>
            <a:chExt cx="5168994" cy="1719607"/>
          </a:xfrm>
          <a:solidFill>
            <a:schemeClr val="accent2"/>
          </a:solidFill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68994" cy="1719607"/>
            </a:xfrm>
            <a:custGeom>
              <a:avLst/>
              <a:gdLst/>
              <a:ahLst/>
              <a:cxn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20" name="Picture 19" descr="Question marks in a line and one question mark is lit">
            <a:extLst>
              <a:ext uri="{FF2B5EF4-FFF2-40B4-BE49-F238E27FC236}">
                <a16:creationId xmlns:a16="http://schemas.microsoft.com/office/drawing/2014/main" id="{A085C138-8DF1-BD4A-9D94-EDC15F8F5C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113" y="1257300"/>
            <a:ext cx="4910819" cy="4251585"/>
          </a:xfrm>
          <a:prstGeom prst="hexagon">
            <a:avLst>
              <a:gd name="adj" fmla="val 28756"/>
              <a:gd name="vf" fmla="val 115470"/>
            </a:avLst>
          </a:prstGeo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4C9143D-695E-D8FB-123D-EA8AD6277E1D}"/>
              </a:ext>
            </a:extLst>
          </p:cNvPr>
          <p:cNvSpPr/>
          <p:nvPr/>
        </p:nvSpPr>
        <p:spPr>
          <a:xfrm>
            <a:off x="1676400" y="6986456"/>
            <a:ext cx="1176490" cy="609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80FB701-4F10-CC5D-999D-EE177404BFB0}"/>
              </a:ext>
            </a:extLst>
          </p:cNvPr>
          <p:cNvSpPr txBox="1"/>
          <p:nvPr/>
        </p:nvSpPr>
        <p:spPr>
          <a:xfrm>
            <a:off x="2971800" y="6972300"/>
            <a:ext cx="12858272" cy="600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Does freedom go hand in hand with economic prosperity?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0C7AB5F-46C7-AC1F-30D1-4B58776BDB4E}"/>
              </a:ext>
            </a:extLst>
          </p:cNvPr>
          <p:cNvSpPr/>
          <p:nvPr/>
        </p:nvSpPr>
        <p:spPr>
          <a:xfrm>
            <a:off x="1692564" y="8033186"/>
            <a:ext cx="1176490" cy="6096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B41DC3B3-BF0A-CA40-82D4-DF6601BCA16D}"/>
              </a:ext>
            </a:extLst>
          </p:cNvPr>
          <p:cNvSpPr txBox="1"/>
          <p:nvPr/>
        </p:nvSpPr>
        <p:spPr>
          <a:xfrm>
            <a:off x="2971800" y="8037968"/>
            <a:ext cx="12858272" cy="1241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Does economic prosperity also reflect in more general well-being (indicated by human development)?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" y="419100"/>
            <a:ext cx="9906000" cy="1447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 dirty="0"/>
          </a:p>
        </p:txBody>
      </p:sp>
      <p:sp>
        <p:nvSpPr>
          <p:cNvPr id="5" name="TextBox 5"/>
          <p:cNvSpPr txBox="1"/>
          <p:nvPr/>
        </p:nvSpPr>
        <p:spPr>
          <a:xfrm>
            <a:off x="685800" y="600251"/>
            <a:ext cx="10379518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90"/>
              </a:lnSpc>
            </a:pPr>
            <a:r>
              <a:rPr lang="en-US" sz="800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OVERVIEW</a:t>
            </a:r>
          </a:p>
        </p:txBody>
      </p:sp>
      <p:pic>
        <p:nvPicPr>
          <p:cNvPr id="20" name="Picture 19" descr="Stock market trading screen">
            <a:extLst>
              <a:ext uri="{FF2B5EF4-FFF2-40B4-BE49-F238E27FC236}">
                <a16:creationId xmlns:a16="http://schemas.microsoft.com/office/drawing/2014/main" id="{43BFEFBC-5A2B-3A0C-B93B-0F9C547B9A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199" y="-22655"/>
            <a:ext cx="4677751" cy="4055026"/>
          </a:xfrm>
          <a:prstGeom prst="hexagon">
            <a:avLst>
              <a:gd name="adj" fmla="val 27961"/>
              <a:gd name="vf" fmla="val 115470"/>
            </a:avLst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23590E37-AF73-B14B-5C25-151D38E7A18C}"/>
              </a:ext>
            </a:extLst>
          </p:cNvPr>
          <p:cNvSpPr txBox="1"/>
          <p:nvPr/>
        </p:nvSpPr>
        <p:spPr>
          <a:xfrm>
            <a:off x="685800" y="2280747"/>
            <a:ext cx="16611600" cy="7358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 1: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Quality of Government (Basic Dataset)</a:t>
            </a:r>
          </a:p>
          <a:p>
            <a:pPr algn="just">
              <a:lnSpc>
                <a:spcPts val="4759"/>
              </a:lnSpc>
              <a:buClr>
                <a:schemeClr val="accent2"/>
              </a:buClr>
            </a:pPr>
            <a:endParaRPr lang="en-US" sz="3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Source: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/>
              </a:rPr>
              <a:t>The </a:t>
            </a:r>
            <a:r>
              <a:rPr lang="en-US" sz="3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/>
              </a:rPr>
              <a:t>QoG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/>
              </a:rPr>
              <a:t> Institute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(University of Gothenburg)</a:t>
            </a:r>
          </a:p>
          <a:p>
            <a:pPr algn="just">
              <a:lnSpc>
                <a:spcPts val="4759"/>
              </a:lnSpc>
              <a:buClr>
                <a:schemeClr val="accent2"/>
              </a:buClr>
            </a:pPr>
            <a:endParaRPr lang="en-US" sz="3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Date: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December 26, 2024</a:t>
            </a:r>
          </a:p>
          <a:p>
            <a:pPr algn="just">
              <a:lnSpc>
                <a:spcPts val="4759"/>
              </a:lnSpc>
              <a:buClr>
                <a:schemeClr val="accent2"/>
              </a:buClr>
            </a:pPr>
            <a:endParaRPr lang="en-US" sz="3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Size: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251 columns, 15565 rows</a:t>
            </a:r>
          </a:p>
          <a:p>
            <a:pPr algn="just">
              <a:lnSpc>
                <a:spcPts val="4759"/>
              </a:lnSpc>
              <a:buClr>
                <a:schemeClr val="accent2"/>
              </a:buClr>
            </a:pPr>
            <a:endParaRPr lang="en-US" sz="3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Utilized columns: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country (</a:t>
            </a:r>
            <a:r>
              <a:rPr lang="en-US" sz="3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cname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), </a:t>
            </a:r>
          </a:p>
          <a:p>
            <a:pPr lvl="1" algn="just">
              <a:lnSpc>
                <a:spcPts val="4759"/>
              </a:lnSpc>
              <a:buClr>
                <a:schemeClr val="accent2"/>
              </a:buClr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					year, </a:t>
            </a:r>
          </a:p>
          <a:p>
            <a:pPr lvl="2" algn="just">
              <a:lnSpc>
                <a:spcPts val="4759"/>
              </a:lnSpc>
              <a:buClr>
                <a:schemeClr val="accent2"/>
              </a:buClr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				freedom status (</a:t>
            </a:r>
            <a:r>
              <a:rPr lang="en-US" sz="3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fh_status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), </a:t>
            </a:r>
          </a:p>
          <a:p>
            <a:pPr lvl="1" algn="just">
              <a:lnSpc>
                <a:spcPts val="4759"/>
              </a:lnSpc>
              <a:buClr>
                <a:schemeClr val="accent2"/>
              </a:buClr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					human development index (</a:t>
            </a:r>
            <a:r>
              <a:rPr lang="en-US" sz="38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undp_hdi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  <p:sp>
        <p:nvSpPr>
          <p:cNvPr id="7" name="AutoShape 15">
            <a:extLst>
              <a:ext uri="{FF2B5EF4-FFF2-40B4-BE49-F238E27FC236}">
                <a16:creationId xmlns:a16="http://schemas.microsoft.com/office/drawing/2014/main" id="{CBD84CC0-22C0-9666-B7C2-965CBCED19C6}"/>
              </a:ext>
            </a:extLst>
          </p:cNvPr>
          <p:cNvSpPr/>
          <p:nvPr/>
        </p:nvSpPr>
        <p:spPr>
          <a:xfrm flipV="1">
            <a:off x="0" y="9852395"/>
            <a:ext cx="18288000" cy="15505"/>
          </a:xfrm>
          <a:prstGeom prst="line">
            <a:avLst/>
          </a:prstGeom>
          <a:ln w="95250" cap="flat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87460-1885-A33F-7F6F-291E9F2F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318696E-8D15-29DD-6CA7-C6DA5FC68899}"/>
              </a:ext>
            </a:extLst>
          </p:cNvPr>
          <p:cNvSpPr txBox="1"/>
          <p:nvPr/>
        </p:nvSpPr>
        <p:spPr>
          <a:xfrm>
            <a:off x="1" y="419100"/>
            <a:ext cx="9906000" cy="14478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C8DDD1F-947E-4082-1807-874811E8C485}"/>
              </a:ext>
            </a:extLst>
          </p:cNvPr>
          <p:cNvSpPr txBox="1"/>
          <p:nvPr/>
        </p:nvSpPr>
        <p:spPr>
          <a:xfrm>
            <a:off x="685800" y="600251"/>
            <a:ext cx="10379518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90"/>
              </a:lnSpc>
            </a:pPr>
            <a:r>
              <a:rPr lang="en-US" sz="800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OVERVIEW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EEB85F7-780A-96B9-77EF-BDFA9CA40195}"/>
              </a:ext>
            </a:extLst>
          </p:cNvPr>
          <p:cNvSpPr txBox="1"/>
          <p:nvPr/>
        </p:nvSpPr>
        <p:spPr>
          <a:xfrm>
            <a:off x="685800" y="2299322"/>
            <a:ext cx="16611600" cy="6120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 2: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World Economic Outlook (October 2024), </a:t>
            </a:r>
          </a:p>
          <a:p>
            <a:pPr algn="just">
              <a:lnSpc>
                <a:spcPts val="4759"/>
              </a:lnSpc>
              <a:buClr>
                <a:schemeClr val="accent2"/>
              </a:buClr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		         GDP per capita, current prices </a:t>
            </a:r>
          </a:p>
          <a:p>
            <a:pPr algn="just">
              <a:lnSpc>
                <a:spcPts val="4759"/>
              </a:lnSpc>
              <a:buClr>
                <a:schemeClr val="accent2"/>
              </a:buClr>
            </a:pP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			</a:t>
            </a:r>
          </a:p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Source: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2"/>
              </a:rPr>
              <a:t>International Monetary Fund</a:t>
            </a:r>
            <a:endParaRPr lang="en-US" sz="3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759"/>
              </a:lnSpc>
              <a:buClr>
                <a:schemeClr val="accent2"/>
              </a:buClr>
            </a:pPr>
            <a:endParaRPr lang="en-US" sz="3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Download Date: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December 30, 2024</a:t>
            </a:r>
          </a:p>
          <a:p>
            <a:pPr algn="just">
              <a:lnSpc>
                <a:spcPts val="4759"/>
              </a:lnSpc>
              <a:buClr>
                <a:schemeClr val="accent2"/>
              </a:buClr>
            </a:pPr>
            <a:endParaRPr lang="en-US" sz="3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Size: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51 columns, 228 rows</a:t>
            </a:r>
          </a:p>
          <a:p>
            <a:pPr algn="just">
              <a:lnSpc>
                <a:spcPts val="4759"/>
              </a:lnSpc>
              <a:buClr>
                <a:schemeClr val="accent2"/>
              </a:buClr>
            </a:pPr>
            <a:endParaRPr lang="en-US" sz="3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 algn="just">
              <a:lnSpc>
                <a:spcPts val="4759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38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Utilized columns: </a:t>
            </a:r>
            <a:r>
              <a:rPr lang="en-US" sz="3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1992 – 2021 (30 columns)</a:t>
            </a:r>
          </a:p>
        </p:txBody>
      </p:sp>
      <p:sp>
        <p:nvSpPr>
          <p:cNvPr id="7" name="AutoShape 15">
            <a:extLst>
              <a:ext uri="{FF2B5EF4-FFF2-40B4-BE49-F238E27FC236}">
                <a16:creationId xmlns:a16="http://schemas.microsoft.com/office/drawing/2014/main" id="{58E78D91-B548-C120-E0B0-94E3CE6D6E78}"/>
              </a:ext>
            </a:extLst>
          </p:cNvPr>
          <p:cNvSpPr/>
          <p:nvPr/>
        </p:nvSpPr>
        <p:spPr>
          <a:xfrm flipV="1">
            <a:off x="0" y="9852395"/>
            <a:ext cx="18288000" cy="15505"/>
          </a:xfrm>
          <a:prstGeom prst="line">
            <a:avLst/>
          </a:prstGeom>
          <a:ln w="95250" cap="flat">
            <a:solidFill>
              <a:schemeClr val="accent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pic>
        <p:nvPicPr>
          <p:cNvPr id="3" name="Picture 2" descr="Manhattan skyline in dark fog">
            <a:extLst>
              <a:ext uri="{FF2B5EF4-FFF2-40B4-BE49-F238E27FC236}">
                <a16:creationId xmlns:a16="http://schemas.microsoft.com/office/drawing/2014/main" id="{3D535729-BFFE-2396-4534-E1B9374F9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649" y="-22656"/>
            <a:ext cx="4677751" cy="4039521"/>
          </a:xfrm>
          <a:prstGeom prst="hexagon">
            <a:avLst>
              <a:gd name="adj" fmla="val 27874"/>
              <a:gd name="vf" fmla="val 115470"/>
            </a:avLst>
          </a:prstGeom>
        </p:spPr>
      </p:pic>
    </p:spTree>
    <p:extLst>
      <p:ext uri="{BB962C8B-B14F-4D97-AF65-F5344CB8AC3E}">
        <p14:creationId xmlns:p14="http://schemas.microsoft.com/office/powerpoint/2010/main" val="383654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E18234-E6B6-878B-0BA3-9E58BD5FA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69A8EFA5-F8C4-1892-FCDB-F7321407B508}"/>
              </a:ext>
            </a:extLst>
          </p:cNvPr>
          <p:cNvGrpSpPr/>
          <p:nvPr/>
        </p:nvGrpSpPr>
        <p:grpSpPr>
          <a:xfrm>
            <a:off x="0" y="699685"/>
            <a:ext cx="9869611" cy="1633729"/>
            <a:chOff x="0" y="0"/>
            <a:chExt cx="3320468" cy="471062"/>
          </a:xfrm>
          <a:solidFill>
            <a:schemeClr val="accent2"/>
          </a:solid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917F7CEE-5B0E-95BB-F72B-54FB0854003E}"/>
                </a:ext>
              </a:extLst>
            </p:cNvPr>
            <p:cNvSpPr/>
            <p:nvPr/>
          </p:nvSpPr>
          <p:spPr>
            <a:xfrm>
              <a:off x="0" y="0"/>
              <a:ext cx="3320468" cy="471062"/>
            </a:xfrm>
            <a:custGeom>
              <a:avLst/>
              <a:gdLst/>
              <a:ahLst/>
              <a:cxnLst/>
              <a:rect l="l" t="t" r="r" b="b"/>
              <a:pathLst>
                <a:path w="3320468" h="471062">
                  <a:moveTo>
                    <a:pt x="10756" y="0"/>
                  </a:moveTo>
                  <a:lnTo>
                    <a:pt x="3309712" y="0"/>
                  </a:lnTo>
                  <a:cubicBezTo>
                    <a:pt x="3312564" y="0"/>
                    <a:pt x="3315301" y="1133"/>
                    <a:pt x="3317318" y="3150"/>
                  </a:cubicBezTo>
                  <a:cubicBezTo>
                    <a:pt x="3319335" y="5168"/>
                    <a:pt x="3320468" y="7904"/>
                    <a:pt x="3320468" y="10756"/>
                  </a:cubicBezTo>
                  <a:lnTo>
                    <a:pt x="3320468" y="460306"/>
                  </a:lnTo>
                  <a:cubicBezTo>
                    <a:pt x="3320468" y="466246"/>
                    <a:pt x="3315652" y="471062"/>
                    <a:pt x="3309712" y="471062"/>
                  </a:cubicBezTo>
                  <a:lnTo>
                    <a:pt x="10756" y="471062"/>
                  </a:lnTo>
                  <a:cubicBezTo>
                    <a:pt x="7904" y="471062"/>
                    <a:pt x="5168" y="469929"/>
                    <a:pt x="3150" y="467912"/>
                  </a:cubicBezTo>
                  <a:cubicBezTo>
                    <a:pt x="1133" y="465895"/>
                    <a:pt x="0" y="463159"/>
                    <a:pt x="0" y="460306"/>
                  </a:cubicBezTo>
                  <a:lnTo>
                    <a:pt x="0" y="10756"/>
                  </a:lnTo>
                  <a:cubicBezTo>
                    <a:pt x="0" y="4816"/>
                    <a:pt x="4816" y="0"/>
                    <a:pt x="10756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6837AF2C-643B-D499-0AE4-FE91C27A94FB}"/>
                </a:ext>
              </a:extLst>
            </p:cNvPr>
            <p:cNvSpPr txBox="1"/>
            <p:nvPr/>
          </p:nvSpPr>
          <p:spPr>
            <a:xfrm>
              <a:off x="0" y="-38100"/>
              <a:ext cx="3320468" cy="50916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5">
            <a:extLst>
              <a:ext uri="{FF2B5EF4-FFF2-40B4-BE49-F238E27FC236}">
                <a16:creationId xmlns:a16="http://schemas.microsoft.com/office/drawing/2014/main" id="{EFBF86B1-2DAA-87F9-A03B-A0F11F017DE9}"/>
              </a:ext>
            </a:extLst>
          </p:cNvPr>
          <p:cNvSpPr txBox="1"/>
          <p:nvPr/>
        </p:nvSpPr>
        <p:spPr>
          <a:xfrm>
            <a:off x="-609600" y="968351"/>
            <a:ext cx="1282143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800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1</a:t>
            </a: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29E185D1-534C-62DD-7C6D-A30891B8236B}"/>
              </a:ext>
            </a:extLst>
          </p:cNvPr>
          <p:cNvSpPr/>
          <p:nvPr/>
        </p:nvSpPr>
        <p:spPr>
          <a:xfrm>
            <a:off x="-1143000" y="5905500"/>
            <a:ext cx="4483620" cy="385311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E95D0DE4-2AF6-2AFF-0B33-443F16BA7072}"/>
              </a:ext>
            </a:extLst>
          </p:cNvPr>
          <p:cNvGrpSpPr/>
          <p:nvPr/>
        </p:nvGrpSpPr>
        <p:grpSpPr>
          <a:xfrm>
            <a:off x="-1143000" y="9908415"/>
            <a:ext cx="4483620" cy="3853111"/>
            <a:chOff x="0" y="0"/>
            <a:chExt cx="812800" cy="698500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C4CAE3B4-2F8F-6EA8-43DF-6A8A344AF31F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C42E02EC-EABB-5108-7EF0-119A28FBB685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E5935A67-AFD5-4D39-DFB5-C582316B59DC}"/>
              </a:ext>
            </a:extLst>
          </p:cNvPr>
          <p:cNvGrpSpPr/>
          <p:nvPr/>
        </p:nvGrpSpPr>
        <p:grpSpPr>
          <a:xfrm rot="-10800000">
            <a:off x="9537479" y="4240528"/>
            <a:ext cx="6070024" cy="2019359"/>
            <a:chOff x="-549161" y="135921"/>
            <a:chExt cx="5168994" cy="1719607"/>
          </a:xfrm>
          <a:solidFill>
            <a:schemeClr val="tx1"/>
          </a:solidFill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E80E6FA1-EA5E-6602-49E9-F5373A78D203}"/>
                </a:ext>
              </a:extLst>
            </p:cNvPr>
            <p:cNvSpPr/>
            <p:nvPr/>
          </p:nvSpPr>
          <p:spPr>
            <a:xfrm>
              <a:off x="-549161" y="135921"/>
              <a:ext cx="5168994" cy="1719607"/>
            </a:xfrm>
            <a:custGeom>
              <a:avLst/>
              <a:gdLst/>
              <a:ahLst/>
              <a:cxn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BB1A98E-769C-DAB1-F478-FDCE77054099}"/>
              </a:ext>
            </a:extLst>
          </p:cNvPr>
          <p:cNvSpPr txBox="1"/>
          <p:nvPr/>
        </p:nvSpPr>
        <p:spPr>
          <a:xfrm>
            <a:off x="3429000" y="3936931"/>
            <a:ext cx="127081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6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Does freedom go hand in hand </a:t>
            </a:r>
          </a:p>
          <a:p>
            <a:pPr algn="just"/>
            <a:r>
              <a:rPr lang="en-US" sz="6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with economic prosperity?</a:t>
            </a:r>
          </a:p>
        </p:txBody>
      </p:sp>
      <p:pic>
        <p:nvPicPr>
          <p:cNvPr id="38" name="Picture 37" descr="Question marks in a line and one question mark is lit">
            <a:extLst>
              <a:ext uri="{FF2B5EF4-FFF2-40B4-BE49-F238E27FC236}">
                <a16:creationId xmlns:a16="http://schemas.microsoft.com/office/drawing/2014/main" id="{A469EF0D-BDA9-8B3A-ACA7-D7845D518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59" y="7832055"/>
            <a:ext cx="4677752" cy="4050933"/>
          </a:xfrm>
          <a:prstGeom prst="hexagon">
            <a:avLst>
              <a:gd name="adj" fmla="val 28756"/>
              <a:gd name="vf" fmla="val 115470"/>
            </a:avLst>
          </a:prstGeom>
        </p:spPr>
      </p:pic>
      <p:grpSp>
        <p:nvGrpSpPr>
          <p:cNvPr id="2" name="Group 11">
            <a:extLst>
              <a:ext uri="{FF2B5EF4-FFF2-40B4-BE49-F238E27FC236}">
                <a16:creationId xmlns:a16="http://schemas.microsoft.com/office/drawing/2014/main" id="{58D79184-0ABF-4D8B-A67E-0EBF417E840D}"/>
              </a:ext>
            </a:extLst>
          </p:cNvPr>
          <p:cNvGrpSpPr/>
          <p:nvPr/>
        </p:nvGrpSpPr>
        <p:grpSpPr>
          <a:xfrm>
            <a:off x="13169936" y="-2201638"/>
            <a:ext cx="4483620" cy="3853111"/>
            <a:chOff x="0" y="0"/>
            <a:chExt cx="812800" cy="698500"/>
          </a:xfrm>
        </p:grpSpPr>
        <p:sp>
          <p:nvSpPr>
            <p:cNvPr id="3" name="Freeform 12">
              <a:extLst>
                <a:ext uri="{FF2B5EF4-FFF2-40B4-BE49-F238E27FC236}">
                  <a16:creationId xmlns:a16="http://schemas.microsoft.com/office/drawing/2014/main" id="{7945C1CF-3D82-68FE-56F5-442748055792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F73C2BF3-6BFC-442D-64E6-6CCECCF3D13A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0FDABCA0-3625-0411-FDE8-9BE456BEB6CC}"/>
              </a:ext>
            </a:extLst>
          </p:cNvPr>
          <p:cNvSpPr txBox="1"/>
          <p:nvPr/>
        </p:nvSpPr>
        <p:spPr>
          <a:xfrm>
            <a:off x="6726509" y="7873196"/>
            <a:ext cx="3222602" cy="40632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C3B78366-FC0B-6276-2903-B7FD6A34B440}"/>
              </a:ext>
            </a:extLst>
          </p:cNvPr>
          <p:cNvSpPr/>
          <p:nvPr/>
        </p:nvSpPr>
        <p:spPr>
          <a:xfrm>
            <a:off x="16611600" y="-190500"/>
            <a:ext cx="4483620" cy="385311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23CC44A1-0BAC-F680-3D32-9BA92483580C}"/>
              </a:ext>
            </a:extLst>
          </p:cNvPr>
          <p:cNvGrpSpPr/>
          <p:nvPr/>
        </p:nvGrpSpPr>
        <p:grpSpPr>
          <a:xfrm>
            <a:off x="3046353" y="3543242"/>
            <a:ext cx="6070024" cy="2019359"/>
            <a:chOff x="0" y="0"/>
            <a:chExt cx="5168994" cy="1719607"/>
          </a:xfrm>
          <a:solidFill>
            <a:schemeClr val="tx1"/>
          </a:solidFill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F6FA5EFB-1A21-3C60-CED2-2373DA762D59}"/>
                </a:ext>
              </a:extLst>
            </p:cNvPr>
            <p:cNvSpPr/>
            <p:nvPr/>
          </p:nvSpPr>
          <p:spPr>
            <a:xfrm>
              <a:off x="0" y="0"/>
              <a:ext cx="5168994" cy="1719607"/>
            </a:xfrm>
            <a:custGeom>
              <a:avLst/>
              <a:gdLst/>
              <a:ahLst/>
              <a:cxn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5724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75482" y="876300"/>
            <a:ext cx="12712517" cy="1333084"/>
            <a:chOff x="0" y="0"/>
            <a:chExt cx="2923795" cy="393648"/>
          </a:xfrm>
          <a:solidFill>
            <a:schemeClr val="accent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923795" cy="393648"/>
            </a:xfrm>
            <a:custGeom>
              <a:avLst/>
              <a:gdLst/>
              <a:ahLst/>
              <a:cxnLst/>
              <a:rect l="l" t="t" r="r" b="b"/>
              <a:pathLst>
                <a:path w="2923795" h="393648">
                  <a:moveTo>
                    <a:pt x="12510" y="0"/>
                  </a:moveTo>
                  <a:lnTo>
                    <a:pt x="2911285" y="0"/>
                  </a:lnTo>
                  <a:cubicBezTo>
                    <a:pt x="2918194" y="0"/>
                    <a:pt x="2923795" y="5601"/>
                    <a:pt x="2923795" y="12510"/>
                  </a:cubicBezTo>
                  <a:lnTo>
                    <a:pt x="2923795" y="381137"/>
                  </a:lnTo>
                  <a:cubicBezTo>
                    <a:pt x="2923795" y="388046"/>
                    <a:pt x="2918194" y="393648"/>
                    <a:pt x="2911285" y="393648"/>
                  </a:cubicBezTo>
                  <a:lnTo>
                    <a:pt x="12510" y="393648"/>
                  </a:lnTo>
                  <a:cubicBezTo>
                    <a:pt x="9192" y="393648"/>
                    <a:pt x="6010" y="392330"/>
                    <a:pt x="3664" y="389983"/>
                  </a:cubicBezTo>
                  <a:cubicBezTo>
                    <a:pt x="1318" y="387637"/>
                    <a:pt x="0" y="384455"/>
                    <a:pt x="0" y="381137"/>
                  </a:cubicBezTo>
                  <a:lnTo>
                    <a:pt x="0" y="12510"/>
                  </a:lnTo>
                  <a:cubicBezTo>
                    <a:pt x="0" y="5601"/>
                    <a:pt x="5601" y="0"/>
                    <a:pt x="1251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23795" cy="43174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791200" y="1192044"/>
            <a:ext cx="9901408" cy="83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17"/>
              </a:lnSpc>
            </a:pPr>
            <a:r>
              <a:rPr lang="en-US" sz="6482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GDP &amp; Freedom Status</a:t>
            </a:r>
          </a:p>
        </p:txBody>
      </p:sp>
      <p:sp>
        <p:nvSpPr>
          <p:cNvPr id="7" name="Freeform 7"/>
          <p:cNvSpPr/>
          <p:nvPr/>
        </p:nvSpPr>
        <p:spPr>
          <a:xfrm>
            <a:off x="-1231218" y="1192044"/>
            <a:ext cx="3400006" cy="2775353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11" name="Group 11"/>
          <p:cNvGrpSpPr/>
          <p:nvPr/>
        </p:nvGrpSpPr>
        <p:grpSpPr>
          <a:xfrm>
            <a:off x="1579889" y="5644746"/>
            <a:ext cx="3335294" cy="277535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1371600" y="7091097"/>
            <a:ext cx="3743886" cy="321740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sp>
        <p:nvSpPr>
          <p:cNvPr id="22" name="TextBox 22"/>
          <p:cNvSpPr txBox="1"/>
          <p:nvPr/>
        </p:nvSpPr>
        <p:spPr>
          <a:xfrm>
            <a:off x="5575483" y="2400300"/>
            <a:ext cx="11569517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Gross Domestic Product (GDP)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57292" y="3250091"/>
            <a:ext cx="10144833" cy="303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GB" sz="2800" dirty="0">
                <a:latin typeface="Canva Sans" panose="020B0604020202020204" charset="0"/>
              </a:rPr>
              <a:t>Total monetary value of all finished goods and services that have been produced within a specific country over a set period of time. Usually used to measure economic activity and national prosperity.</a:t>
            </a:r>
          </a:p>
          <a:p>
            <a:pPr algn="just">
              <a:lnSpc>
                <a:spcPts val="4759"/>
              </a:lnSpc>
            </a:pPr>
            <a:endParaRPr lang="en-US" sz="2800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575484" y="5753100"/>
            <a:ext cx="7073716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Freedom Status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57292" y="6464352"/>
            <a:ext cx="10144833" cy="363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All countries classified as </a:t>
            </a:r>
            <a:r>
              <a:rPr lang="en-US" sz="2800" b="1" dirty="0">
                <a:solidFill>
                  <a:srgbClr val="89CC4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free</a:t>
            </a:r>
            <a:r>
              <a:rPr lang="en-US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, </a:t>
            </a:r>
            <a:r>
              <a:rPr lang="en-US" sz="2800" b="1" dirty="0">
                <a:solidFill>
                  <a:schemeClr val="accent6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partly free</a:t>
            </a:r>
            <a:r>
              <a:rPr lang="en-US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, or </a:t>
            </a:r>
            <a:r>
              <a:rPr lang="en-US" sz="2800" b="1" dirty="0">
                <a:solidFill>
                  <a:srgbClr val="FF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not free</a:t>
            </a:r>
            <a:r>
              <a:rPr lang="en-US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. </a:t>
            </a:r>
          </a:p>
          <a:p>
            <a:pPr algn="just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Each country’s freedom status </a:t>
            </a:r>
            <a:r>
              <a:rPr lang="de-DE" sz="2800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depends</a:t>
            </a:r>
            <a:r>
              <a:rPr lang="de-DE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on </a:t>
            </a:r>
            <a:r>
              <a:rPr lang="de-DE" sz="2800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numerous</a:t>
            </a:r>
            <a:r>
              <a:rPr lang="de-DE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</a:t>
            </a:r>
            <a:r>
              <a:rPr lang="de-DE" sz="2800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factors</a:t>
            </a:r>
            <a:r>
              <a:rPr lang="de-DE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; e.g. the</a:t>
            </a:r>
            <a:r>
              <a:rPr lang="en-GB" sz="2800" dirty="0">
                <a:latin typeface="Canva Sans" panose="020B0604020202020204" charset="0"/>
              </a:rPr>
              <a:t> electoral process, freedom of expression and belief, rule of law, and individual rights.</a:t>
            </a:r>
          </a:p>
          <a:p>
            <a:pPr algn="just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Published in annual report “Freedom in the World” by the NGO </a:t>
            </a:r>
            <a:r>
              <a:rPr lang="en-US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  <a:hlinkClick r:id="rId2"/>
              </a:rPr>
              <a:t>Freedom House</a:t>
            </a:r>
            <a:r>
              <a:rPr lang="en-US" sz="2800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.</a:t>
            </a:r>
          </a:p>
        </p:txBody>
      </p:sp>
      <p:pic>
        <p:nvPicPr>
          <p:cNvPr id="8" name="Picture 7" descr="Person paragliding">
            <a:extLst>
              <a:ext uri="{FF2B5EF4-FFF2-40B4-BE49-F238E27FC236}">
                <a16:creationId xmlns:a16="http://schemas.microsoft.com/office/drawing/2014/main" id="{7AC861EF-82D1-B6E8-314C-21068DEFA6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83" y="2618965"/>
            <a:ext cx="3335294" cy="2905535"/>
          </a:xfrm>
          <a:prstGeom prst="hexagon">
            <a:avLst>
              <a:gd name="adj" fmla="val 28605"/>
              <a:gd name="vf" fmla="val 115470"/>
            </a:avLst>
          </a:prstGeom>
        </p:spPr>
      </p:pic>
      <p:pic>
        <p:nvPicPr>
          <p:cNvPr id="28" name="Picture 27" descr="Smoke from factories">
            <a:extLst>
              <a:ext uri="{FF2B5EF4-FFF2-40B4-BE49-F238E27FC236}">
                <a16:creationId xmlns:a16="http://schemas.microsoft.com/office/drawing/2014/main" id="{447D73CA-8526-DE24-4332-CD48AEEF34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017" y="4123893"/>
            <a:ext cx="3512037" cy="2810708"/>
          </a:xfrm>
          <a:prstGeom prst="hexagon">
            <a:avLst>
              <a:gd name="adj" fmla="val 29202"/>
              <a:gd name="vf" fmla="val 115470"/>
            </a:avLst>
          </a:prstGeom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6B4F8404-AA80-657E-5C6B-8213151D1906}"/>
              </a:ext>
            </a:extLst>
          </p:cNvPr>
          <p:cNvGrpSpPr/>
          <p:nvPr/>
        </p:nvGrpSpPr>
        <p:grpSpPr>
          <a:xfrm>
            <a:off x="-1219200" y="-1839791"/>
            <a:ext cx="3335294" cy="2866268"/>
            <a:chOff x="0" y="0"/>
            <a:chExt cx="812800" cy="698500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1FBDB4BA-C346-3F99-CC85-7EA693E76CEA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51515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05981F42-AB49-9D2A-F5E6-3B8324D3E7E3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30816-59E9-9C46-4324-640B143E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2">
            <a:extLst>
              <a:ext uri="{FF2B5EF4-FFF2-40B4-BE49-F238E27FC236}">
                <a16:creationId xmlns:a16="http://schemas.microsoft.com/office/drawing/2014/main" id="{004924FC-A461-FD6F-2FC6-E782AF0356F0}"/>
              </a:ext>
            </a:extLst>
          </p:cNvPr>
          <p:cNvSpPr/>
          <p:nvPr/>
        </p:nvSpPr>
        <p:spPr>
          <a:xfrm>
            <a:off x="7162800" y="-967570"/>
            <a:ext cx="3175264" cy="272874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50F64399-9391-9819-FEFE-8AE76EC11382}"/>
              </a:ext>
            </a:extLst>
          </p:cNvPr>
          <p:cNvSpPr/>
          <p:nvPr/>
        </p:nvSpPr>
        <p:spPr>
          <a:xfrm>
            <a:off x="2457453" y="8300716"/>
            <a:ext cx="3175264" cy="272874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109DDD6-E9F2-1981-CB0C-8C2304FC1F11}"/>
              </a:ext>
            </a:extLst>
          </p:cNvPr>
          <p:cNvSpPr txBox="1"/>
          <p:nvPr/>
        </p:nvSpPr>
        <p:spPr>
          <a:xfrm>
            <a:off x="11049000" y="647700"/>
            <a:ext cx="7239000" cy="1603354"/>
          </a:xfrm>
          <a:prstGeom prst="rect">
            <a:avLst/>
          </a:prstGeom>
          <a:solidFill>
            <a:schemeClr val="accent2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1BBA8FE-5D5D-8057-1FF3-A24BBAADC4DD}"/>
              </a:ext>
            </a:extLst>
          </p:cNvPr>
          <p:cNvSpPr txBox="1"/>
          <p:nvPr/>
        </p:nvSpPr>
        <p:spPr>
          <a:xfrm>
            <a:off x="11208091" y="723900"/>
            <a:ext cx="1235628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>
              <a:defRPr sz="1600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4800" b="1" i="0" u="none" strike="noStrike" kern="1200" cap="all" spc="100" baseline="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AVeraGe</a:t>
            </a:r>
            <a:r>
              <a:rPr lang="en-US" sz="4800" b="1" i="0" u="none" strike="noStrike" kern="1200" cap="all" spc="10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GDP per capita </a:t>
            </a:r>
          </a:p>
          <a:p>
            <a:pPr rtl="0">
              <a:defRPr sz="1600" b="1" i="0" u="none" strike="noStrike" kern="1200" spc="100" baseline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4800" b="1" i="0" u="none" strike="noStrike" kern="1200" cap="all" spc="10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by Freedom Category 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1D9E06C-5FFA-CDD5-C83B-08F410BCCFA5}"/>
              </a:ext>
            </a:extLst>
          </p:cNvPr>
          <p:cNvSpPr/>
          <p:nvPr/>
        </p:nvSpPr>
        <p:spPr>
          <a:xfrm>
            <a:off x="-304800" y="85006"/>
            <a:ext cx="3175264" cy="2728742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EF469F5-7C16-30EF-5A1F-392B70F30B41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145240874"/>
              </p:ext>
            </p:extLst>
          </p:nvPr>
        </p:nvGraphicFramePr>
        <p:xfrm>
          <a:off x="304800" y="647700"/>
          <a:ext cx="10591800" cy="9043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F946C5C-091B-0822-7315-F7DAD736353E}"/>
              </a:ext>
            </a:extLst>
          </p:cNvPr>
          <p:cNvSpPr txBox="1"/>
          <p:nvPr/>
        </p:nvSpPr>
        <p:spPr>
          <a:xfrm>
            <a:off x="11312657" y="2628900"/>
            <a:ext cx="7086600" cy="692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Over 30 years the GDP grew: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E18F490-4FE6-97D5-9DB1-FF6E6FD42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442352"/>
              </p:ext>
            </p:extLst>
          </p:nvPr>
        </p:nvGraphicFramePr>
        <p:xfrm>
          <a:off x="11293607" y="3390900"/>
          <a:ext cx="6422892" cy="14232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40964">
                  <a:extLst>
                    <a:ext uri="{9D8B030D-6E8A-4147-A177-3AD203B41FA5}">
                      <a16:colId xmlns:a16="http://schemas.microsoft.com/office/drawing/2014/main" val="1590450346"/>
                    </a:ext>
                  </a:extLst>
                </a:gridCol>
                <a:gridCol w="2140964">
                  <a:extLst>
                    <a:ext uri="{9D8B030D-6E8A-4147-A177-3AD203B41FA5}">
                      <a16:colId xmlns:a16="http://schemas.microsoft.com/office/drawing/2014/main" val="14742043"/>
                    </a:ext>
                  </a:extLst>
                </a:gridCol>
                <a:gridCol w="2140964">
                  <a:extLst>
                    <a:ext uri="{9D8B030D-6E8A-4147-A177-3AD203B41FA5}">
                      <a16:colId xmlns:a16="http://schemas.microsoft.com/office/drawing/2014/main" val="3569105565"/>
                    </a:ext>
                  </a:extLst>
                </a:gridCol>
              </a:tblGrid>
              <a:tr h="711617">
                <a:tc>
                  <a:txBody>
                    <a:bodyPr/>
                    <a:lstStyle/>
                    <a:p>
                      <a:pPr algn="ctr"/>
                      <a:r>
                        <a:rPr lang="de-DE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 err="1"/>
                        <a:t>Partly</a:t>
                      </a:r>
                      <a:r>
                        <a:rPr lang="de-DE" sz="3200" dirty="0"/>
                        <a:t>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dirty="0"/>
                        <a:t>Not 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96758"/>
                  </a:ext>
                </a:extLst>
              </a:tr>
              <a:tr h="711617"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/>
                        <a:t>3.36 </a:t>
                      </a:r>
                      <a:r>
                        <a:rPr lang="de-DE" sz="3200" b="1" dirty="0" err="1"/>
                        <a:t>times</a:t>
                      </a:r>
                      <a:endParaRPr lang="de-DE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/>
                        <a:t>2.32 </a:t>
                      </a:r>
                      <a:r>
                        <a:rPr lang="de-DE" sz="3200" b="1" dirty="0" err="1"/>
                        <a:t>times</a:t>
                      </a:r>
                      <a:endParaRPr lang="de-DE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200" b="1" dirty="0"/>
                        <a:t>3.2 </a:t>
                      </a:r>
                      <a:r>
                        <a:rPr lang="de-DE" sz="3200" b="1" dirty="0" err="1"/>
                        <a:t>times</a:t>
                      </a:r>
                      <a:endParaRPr lang="de-DE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652224"/>
                  </a:ext>
                </a:extLst>
              </a:tr>
            </a:tbl>
          </a:graphicData>
        </a:graphic>
      </p:graphicFrame>
      <p:sp>
        <p:nvSpPr>
          <p:cNvPr id="3" name="Arrow: Pentagon 2">
            <a:extLst>
              <a:ext uri="{FF2B5EF4-FFF2-40B4-BE49-F238E27FC236}">
                <a16:creationId xmlns:a16="http://schemas.microsoft.com/office/drawing/2014/main" id="{94C0A906-B4F2-E33F-5878-B373C10B797C}"/>
              </a:ext>
            </a:extLst>
          </p:cNvPr>
          <p:cNvSpPr/>
          <p:nvPr/>
        </p:nvSpPr>
        <p:spPr>
          <a:xfrm>
            <a:off x="11303132" y="5600700"/>
            <a:ext cx="685800" cy="304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49BDD-46E0-A4C5-4B55-774F7AD445F1}"/>
              </a:ext>
            </a:extLst>
          </p:cNvPr>
          <p:cNvSpPr txBox="1"/>
          <p:nvPr/>
        </p:nvSpPr>
        <p:spPr>
          <a:xfrm>
            <a:off x="11963400" y="5372100"/>
            <a:ext cx="7086600" cy="133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GDP and growth of </a:t>
            </a:r>
            <a:r>
              <a:rPr lang="en-US" sz="2900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free countries </a:t>
            </a:r>
          </a:p>
          <a:p>
            <a:pPr algn="just">
              <a:lnSpc>
                <a:spcPts val="5040"/>
              </a:lnSpc>
            </a:pP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continuously on top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DBF40E84-5DFE-62C9-F13F-BB3CC491A4C6}"/>
              </a:ext>
            </a:extLst>
          </p:cNvPr>
          <p:cNvSpPr/>
          <p:nvPr/>
        </p:nvSpPr>
        <p:spPr>
          <a:xfrm>
            <a:off x="11312657" y="7010330"/>
            <a:ext cx="685800" cy="304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4646C-0C59-6B5C-D92F-3F19929B8958}"/>
              </a:ext>
            </a:extLst>
          </p:cNvPr>
          <p:cNvSpPr txBox="1"/>
          <p:nvPr/>
        </p:nvSpPr>
        <p:spPr>
          <a:xfrm>
            <a:off x="11963400" y="6743700"/>
            <a:ext cx="7086600" cy="1307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However, </a:t>
            </a:r>
            <a:r>
              <a:rPr lang="en-US" sz="2900" b="1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partly free countries</a:t>
            </a:r>
            <a:r>
              <a:rPr lang="en-US" sz="2900" dirty="0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just">
              <a:lnSpc>
                <a:spcPts val="5040"/>
              </a:lnSpc>
            </a:pP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lowest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A723B-47C3-84CF-0122-9EB5DC8BDDB0}"/>
              </a:ext>
            </a:extLst>
          </p:cNvPr>
          <p:cNvSpPr txBox="1"/>
          <p:nvPr/>
        </p:nvSpPr>
        <p:spPr>
          <a:xfrm>
            <a:off x="11941307" y="8148146"/>
            <a:ext cx="6076950" cy="1310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Relative GDP growth of </a:t>
            </a:r>
            <a:r>
              <a:rPr lang="en-US" sz="29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not free countries </a:t>
            </a:r>
            <a:r>
              <a:rPr lang="en-US" sz="2900" dirty="0">
                <a:latin typeface="Open Sans"/>
                <a:ea typeface="Open Sans"/>
                <a:cs typeface="Open Sans"/>
                <a:sym typeface="Open Sans"/>
              </a:rPr>
              <a:t>cl</a:t>
            </a:r>
            <a:r>
              <a:rPr lang="en-US" sz="29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ose to </a:t>
            </a:r>
            <a:r>
              <a:rPr lang="en-US" sz="2900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free countries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12450800-CD58-55EF-3BB0-1681F1EB2BC0}"/>
              </a:ext>
            </a:extLst>
          </p:cNvPr>
          <p:cNvSpPr/>
          <p:nvPr/>
        </p:nvSpPr>
        <p:spPr>
          <a:xfrm>
            <a:off x="11312657" y="8377538"/>
            <a:ext cx="685800" cy="30479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0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3" grpId="0" animBg="1"/>
      <p:bldP spid="14" grpId="0"/>
      <p:bldP spid="15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37B86-E22B-385C-4B0F-A58B62922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BE82E23A-02E9-84FA-5439-810E84C96DDC}"/>
              </a:ext>
            </a:extLst>
          </p:cNvPr>
          <p:cNvGrpSpPr/>
          <p:nvPr/>
        </p:nvGrpSpPr>
        <p:grpSpPr>
          <a:xfrm>
            <a:off x="0" y="699685"/>
            <a:ext cx="9869611" cy="1633729"/>
            <a:chOff x="0" y="0"/>
            <a:chExt cx="3320468" cy="471062"/>
          </a:xfrm>
          <a:solidFill>
            <a:schemeClr val="accent2"/>
          </a:solidFill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D7F7A3A8-E007-D436-243D-5595D02447CF}"/>
                </a:ext>
              </a:extLst>
            </p:cNvPr>
            <p:cNvSpPr/>
            <p:nvPr/>
          </p:nvSpPr>
          <p:spPr>
            <a:xfrm>
              <a:off x="0" y="0"/>
              <a:ext cx="3320468" cy="471062"/>
            </a:xfrm>
            <a:custGeom>
              <a:avLst/>
              <a:gdLst/>
              <a:ahLst/>
              <a:cxnLst/>
              <a:rect l="l" t="t" r="r" b="b"/>
              <a:pathLst>
                <a:path w="3320468" h="471062">
                  <a:moveTo>
                    <a:pt x="10756" y="0"/>
                  </a:moveTo>
                  <a:lnTo>
                    <a:pt x="3309712" y="0"/>
                  </a:lnTo>
                  <a:cubicBezTo>
                    <a:pt x="3312564" y="0"/>
                    <a:pt x="3315301" y="1133"/>
                    <a:pt x="3317318" y="3150"/>
                  </a:cubicBezTo>
                  <a:cubicBezTo>
                    <a:pt x="3319335" y="5168"/>
                    <a:pt x="3320468" y="7904"/>
                    <a:pt x="3320468" y="10756"/>
                  </a:cubicBezTo>
                  <a:lnTo>
                    <a:pt x="3320468" y="460306"/>
                  </a:lnTo>
                  <a:cubicBezTo>
                    <a:pt x="3320468" y="466246"/>
                    <a:pt x="3315652" y="471062"/>
                    <a:pt x="3309712" y="471062"/>
                  </a:cubicBezTo>
                  <a:lnTo>
                    <a:pt x="10756" y="471062"/>
                  </a:lnTo>
                  <a:cubicBezTo>
                    <a:pt x="7904" y="471062"/>
                    <a:pt x="5168" y="469929"/>
                    <a:pt x="3150" y="467912"/>
                  </a:cubicBezTo>
                  <a:cubicBezTo>
                    <a:pt x="1133" y="465895"/>
                    <a:pt x="0" y="463159"/>
                    <a:pt x="0" y="460306"/>
                  </a:cubicBezTo>
                  <a:lnTo>
                    <a:pt x="0" y="10756"/>
                  </a:lnTo>
                  <a:cubicBezTo>
                    <a:pt x="0" y="4816"/>
                    <a:pt x="4816" y="0"/>
                    <a:pt x="10756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69781CFF-0710-6AC0-C066-8482AFF32ADD}"/>
                </a:ext>
              </a:extLst>
            </p:cNvPr>
            <p:cNvSpPr txBox="1"/>
            <p:nvPr/>
          </p:nvSpPr>
          <p:spPr>
            <a:xfrm>
              <a:off x="0" y="-38100"/>
              <a:ext cx="3320468" cy="50916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5">
            <a:extLst>
              <a:ext uri="{FF2B5EF4-FFF2-40B4-BE49-F238E27FC236}">
                <a16:creationId xmlns:a16="http://schemas.microsoft.com/office/drawing/2014/main" id="{0E5EDDB7-ABAD-8D51-016D-D95302C5AE0F}"/>
              </a:ext>
            </a:extLst>
          </p:cNvPr>
          <p:cNvSpPr txBox="1"/>
          <p:nvPr/>
        </p:nvSpPr>
        <p:spPr>
          <a:xfrm>
            <a:off x="-609600" y="968351"/>
            <a:ext cx="1282143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800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1.1</a:t>
            </a: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8074B6DA-BCEF-139D-2542-D590D1A42772}"/>
              </a:ext>
            </a:extLst>
          </p:cNvPr>
          <p:cNvSpPr/>
          <p:nvPr/>
        </p:nvSpPr>
        <p:spPr>
          <a:xfrm>
            <a:off x="-1143000" y="5905500"/>
            <a:ext cx="4483620" cy="385311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CBBA568E-6658-59F7-3E4A-B5F0D1395E76}"/>
              </a:ext>
            </a:extLst>
          </p:cNvPr>
          <p:cNvGrpSpPr/>
          <p:nvPr/>
        </p:nvGrpSpPr>
        <p:grpSpPr>
          <a:xfrm>
            <a:off x="-1143000" y="9908415"/>
            <a:ext cx="4483620" cy="3853111"/>
            <a:chOff x="0" y="0"/>
            <a:chExt cx="812800" cy="698500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943EFD2-9FF7-0070-D6E4-7520C52A64A5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317E2D94-19B2-BF8D-7EBD-CE19A2CCB751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15">
            <a:extLst>
              <a:ext uri="{FF2B5EF4-FFF2-40B4-BE49-F238E27FC236}">
                <a16:creationId xmlns:a16="http://schemas.microsoft.com/office/drawing/2014/main" id="{D381736D-A33F-1C84-7E93-DD8138E1C58E}"/>
              </a:ext>
            </a:extLst>
          </p:cNvPr>
          <p:cNvGrpSpPr/>
          <p:nvPr/>
        </p:nvGrpSpPr>
        <p:grpSpPr>
          <a:xfrm rot="-10800000">
            <a:off x="10465376" y="5410140"/>
            <a:ext cx="6070024" cy="2019359"/>
            <a:chOff x="-549161" y="135921"/>
            <a:chExt cx="5168994" cy="1719607"/>
          </a:xfrm>
          <a:solidFill>
            <a:schemeClr val="tx1"/>
          </a:solidFill>
        </p:grpSpPr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7879C955-20DE-EF31-0538-DC09722A6733}"/>
                </a:ext>
              </a:extLst>
            </p:cNvPr>
            <p:cNvSpPr/>
            <p:nvPr/>
          </p:nvSpPr>
          <p:spPr>
            <a:xfrm>
              <a:off x="-549161" y="135921"/>
              <a:ext cx="5168994" cy="1719607"/>
            </a:xfrm>
            <a:custGeom>
              <a:avLst/>
              <a:gdLst/>
              <a:ahLst/>
              <a:cxn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DA3932B-9F57-5041-CEFF-A6ABA2B2D1AA}"/>
              </a:ext>
            </a:extLst>
          </p:cNvPr>
          <p:cNvSpPr txBox="1"/>
          <p:nvPr/>
        </p:nvSpPr>
        <p:spPr>
          <a:xfrm>
            <a:off x="3202047" y="3339106"/>
            <a:ext cx="12877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6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do countries where </a:t>
            </a:r>
            <a:r>
              <a:rPr lang="en-US" sz="6000" b="1" dirty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freedom increased</a:t>
            </a:r>
            <a:r>
              <a:rPr lang="en-US" sz="6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compare to countries where </a:t>
            </a:r>
            <a:r>
              <a:rPr lang="en-US" sz="6000" b="1" dirty="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freedom decreased </a:t>
            </a:r>
            <a:r>
              <a:rPr lang="en-US" sz="6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 </a:t>
            </a:r>
            <a:r>
              <a:rPr lang="en-US" sz="60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remained unchanged</a:t>
            </a:r>
            <a:r>
              <a:rPr lang="en-US" sz="60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</a:p>
        </p:txBody>
      </p:sp>
      <p:pic>
        <p:nvPicPr>
          <p:cNvPr id="38" name="Picture 37" descr="Question marks in a line and one question mark is lit">
            <a:extLst>
              <a:ext uri="{FF2B5EF4-FFF2-40B4-BE49-F238E27FC236}">
                <a16:creationId xmlns:a16="http://schemas.microsoft.com/office/drawing/2014/main" id="{FBEA659F-78B8-1D65-E35F-A6F3232ADB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59" y="7832055"/>
            <a:ext cx="4677752" cy="4050933"/>
          </a:xfrm>
          <a:prstGeom prst="hexagon">
            <a:avLst>
              <a:gd name="adj" fmla="val 28756"/>
              <a:gd name="vf" fmla="val 115470"/>
            </a:avLst>
          </a:prstGeom>
        </p:spPr>
      </p:pic>
      <p:grpSp>
        <p:nvGrpSpPr>
          <p:cNvPr id="2" name="Group 11">
            <a:extLst>
              <a:ext uri="{FF2B5EF4-FFF2-40B4-BE49-F238E27FC236}">
                <a16:creationId xmlns:a16="http://schemas.microsoft.com/office/drawing/2014/main" id="{B850B9AC-A494-67CA-663E-90CF248A8649}"/>
              </a:ext>
            </a:extLst>
          </p:cNvPr>
          <p:cNvGrpSpPr/>
          <p:nvPr/>
        </p:nvGrpSpPr>
        <p:grpSpPr>
          <a:xfrm>
            <a:off x="13169936" y="-2201638"/>
            <a:ext cx="4483620" cy="3853111"/>
            <a:chOff x="0" y="0"/>
            <a:chExt cx="812800" cy="698500"/>
          </a:xfrm>
        </p:grpSpPr>
        <p:sp>
          <p:nvSpPr>
            <p:cNvPr id="3" name="Freeform 12">
              <a:extLst>
                <a:ext uri="{FF2B5EF4-FFF2-40B4-BE49-F238E27FC236}">
                  <a16:creationId xmlns:a16="http://schemas.microsoft.com/office/drawing/2014/main" id="{421A8EC5-E83F-5613-A7D9-209993715847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FE37CF16-0749-9E58-DC2F-940E0C7D4651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14F1B4B6-F4FA-EC81-039F-AB489027B33A}"/>
              </a:ext>
            </a:extLst>
          </p:cNvPr>
          <p:cNvSpPr txBox="1"/>
          <p:nvPr/>
        </p:nvSpPr>
        <p:spPr>
          <a:xfrm>
            <a:off x="6726509" y="7873196"/>
            <a:ext cx="3222602" cy="40632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97F3C42E-8601-E9E8-A630-0EA9873D23CF}"/>
              </a:ext>
            </a:extLst>
          </p:cNvPr>
          <p:cNvSpPr/>
          <p:nvPr/>
        </p:nvSpPr>
        <p:spPr>
          <a:xfrm>
            <a:off x="16611600" y="-190500"/>
            <a:ext cx="4483620" cy="3853111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A0539D23-3CA6-2AB1-C1FB-8F90702A59CA}"/>
              </a:ext>
            </a:extLst>
          </p:cNvPr>
          <p:cNvGrpSpPr/>
          <p:nvPr/>
        </p:nvGrpSpPr>
        <p:grpSpPr>
          <a:xfrm>
            <a:off x="2743200" y="3086100"/>
            <a:ext cx="6070024" cy="2019359"/>
            <a:chOff x="0" y="0"/>
            <a:chExt cx="5168994" cy="1719607"/>
          </a:xfrm>
          <a:solidFill>
            <a:schemeClr val="tx1"/>
          </a:solidFill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CE075A5D-2AEE-029D-6661-71342F86EF56}"/>
                </a:ext>
              </a:extLst>
            </p:cNvPr>
            <p:cNvSpPr/>
            <p:nvPr/>
          </p:nvSpPr>
          <p:spPr>
            <a:xfrm>
              <a:off x="0" y="0"/>
              <a:ext cx="5168994" cy="1719607"/>
            </a:xfrm>
            <a:custGeom>
              <a:avLst/>
              <a:gdLst/>
              <a:ahLst/>
              <a:cxnLst/>
              <a:rect l="l" t="t" r="r" b="b"/>
              <a:pathLst>
                <a:path w="5168994" h="1719607">
                  <a:moveTo>
                    <a:pt x="5005164" y="0"/>
                  </a:moveTo>
                  <a:lnTo>
                    <a:pt x="0" y="0"/>
                  </a:lnTo>
                  <a:lnTo>
                    <a:pt x="0" y="1719607"/>
                  </a:lnTo>
                  <a:lnTo>
                    <a:pt x="76200" y="1719607"/>
                  </a:lnTo>
                  <a:lnTo>
                    <a:pt x="76200" y="76200"/>
                  </a:lnTo>
                  <a:lnTo>
                    <a:pt x="5168994" y="76200"/>
                  </a:lnTo>
                  <a:lnTo>
                    <a:pt x="5168994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24984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</Words>
  <Application>Microsoft Office PowerPoint</Application>
  <PresentationFormat>Custom</PresentationFormat>
  <Paragraphs>167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Open Sans Bold</vt:lpstr>
      <vt:lpstr>Wingdings</vt:lpstr>
      <vt:lpstr>Canva Sans</vt:lpstr>
      <vt:lpstr>Open Sans Bold Bold</vt:lpstr>
      <vt:lpstr>Open Sans</vt:lpstr>
      <vt:lpstr>Arial</vt:lpstr>
      <vt:lpstr>Calibri</vt:lpstr>
      <vt:lpstr>Open Sans Extra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Yellow Modern Professional Business Strategy Presentation</dc:title>
  <cp:lastModifiedBy>Jens Hömann</cp:lastModifiedBy>
  <cp:revision>74</cp:revision>
  <dcterms:created xsi:type="dcterms:W3CDTF">2006-08-16T00:00:00Z</dcterms:created>
  <dcterms:modified xsi:type="dcterms:W3CDTF">2025-02-12T04:10:23Z</dcterms:modified>
  <dc:identifier>DAGaz9w54rE</dc:identifier>
</cp:coreProperties>
</file>